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6"/>
  </p:notesMasterIdLst>
  <p:sldIdLst>
    <p:sldId id="256" r:id="rId2"/>
    <p:sldId id="368" r:id="rId3"/>
    <p:sldId id="359" r:id="rId4"/>
    <p:sldId id="360" r:id="rId5"/>
    <p:sldId id="385" r:id="rId6"/>
    <p:sldId id="413" r:id="rId7"/>
    <p:sldId id="414" r:id="rId8"/>
    <p:sldId id="362" r:id="rId9"/>
    <p:sldId id="372" r:id="rId10"/>
    <p:sldId id="381" r:id="rId11"/>
    <p:sldId id="313" r:id="rId12"/>
    <p:sldId id="382" r:id="rId13"/>
    <p:sldId id="416" r:id="rId14"/>
    <p:sldId id="395" r:id="rId15"/>
    <p:sldId id="418" r:id="rId16"/>
    <p:sldId id="400" r:id="rId17"/>
    <p:sldId id="415" r:id="rId18"/>
    <p:sldId id="419" r:id="rId19"/>
    <p:sldId id="396" r:id="rId20"/>
    <p:sldId id="397" r:id="rId21"/>
    <p:sldId id="420" r:id="rId22"/>
    <p:sldId id="421" r:id="rId23"/>
    <p:sldId id="422" r:id="rId24"/>
    <p:sldId id="34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87" autoAdjust="0"/>
    <p:restoredTop sz="96395" autoAdjust="0"/>
  </p:normalViewPr>
  <p:slideViewPr>
    <p:cSldViewPr snapToGrid="0">
      <p:cViewPr varScale="1">
        <p:scale>
          <a:sx n="92" d="100"/>
          <a:sy n="92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notesViewPr>
    <p:cSldViewPr snapToGrid="0">
      <p:cViewPr varScale="1">
        <p:scale>
          <a:sx n="51" d="100"/>
          <a:sy n="51" d="100"/>
        </p:scale>
        <p:origin x="22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18168767373335E-2"/>
          <c:y val="7.7378898833740162E-2"/>
          <c:w val="0.97492877492877494"/>
          <c:h val="0.83374746652858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may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88.4</c:v>
                </c:pt>
                <c:pt idx="1">
                  <c:v>379.1</c:v>
                </c:pt>
                <c:pt idx="2">
                  <c:v>832.3</c:v>
                </c:pt>
                <c:pt idx="3" formatCode="#,##0.00">
                  <c:v>1384.2</c:v>
                </c:pt>
                <c:pt idx="4" formatCode="#,##0.00">
                  <c:v>3557.2</c:v>
                </c:pt>
                <c:pt idx="5">
                  <c:v>4259.8</c:v>
                </c:pt>
                <c:pt idx="6" formatCode="#,##0.00">
                  <c:v>4905.5</c:v>
                </c:pt>
                <c:pt idx="7" formatCode="#,##0.00">
                  <c:v>8055</c:v>
                </c:pt>
                <c:pt idx="8">
                  <c:v>4460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4A-41CA-8085-BC87DCC538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5755824"/>
        <c:axId val="385753080"/>
      </c:barChart>
      <c:catAx>
        <c:axId val="3857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53080"/>
        <c:crosses val="autoZero"/>
        <c:auto val="1"/>
        <c:lblAlgn val="ctr"/>
        <c:lblOffset val="100"/>
        <c:noMultiLvlLbl val="0"/>
      </c:catAx>
      <c:valAx>
        <c:axId val="385753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575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790F8-EAD5-45BB-B5EC-5CEED4DE4EA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DFBE7-77E4-46C5-93DA-FA7A15079F4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b="1" i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Public procurement</a:t>
          </a:r>
          <a:endParaRPr lang="ru-RU" sz="1500" b="1" i="1" u="sng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86007DE8-5DBE-45A0-AE9F-31FD2C441C7F}" type="parTrans" cxnId="{647C93E2-879A-42CD-8B1F-2D21A96585AF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07A06-FE9C-41A8-8393-F1B7F3E0B037}" type="sibTrans" cxnId="{647C93E2-879A-42CD-8B1F-2D21A96585AF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400DB-3F75-40AC-AAB1-E2C3C7D25F9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500" b="1" i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Internet trading</a:t>
          </a:r>
          <a:endParaRPr lang="ru-RU" sz="1500" b="1" i="1" u="sng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r>
            <a:rPr lang="en-US" sz="1500" b="1" i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(B2B)</a:t>
          </a:r>
          <a:endParaRPr lang="ru-RU" sz="1200" b="1" i="1" u="sng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AA856B0-C8F3-48CB-AF95-CBA99BE2B7C0}" type="parTrans" cxnId="{A537B83D-E75E-4B61-89A5-A50F2BE0FC69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CF8AE-D2ED-45AB-BBA7-1C28FA412AF5}" type="sibTrans" cxnId="{A537B83D-E75E-4B61-89A5-A50F2BE0FC69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C5630-DAEE-40DF-ABB1-3EF33C770CA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b="1" i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Online auction for car license plates</a:t>
          </a:r>
          <a:endParaRPr lang="ru-RU" sz="1500" b="1" i="1" u="sng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EE8545F-9715-480B-ADFC-1BA77E41E0F6}" type="parTrans" cxnId="{B5175097-8B85-4C1A-8D3F-1460E6404FBA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407FEF-BBF0-4A35-B2A4-4677B0E2A101}" type="sibTrans" cxnId="{B5175097-8B85-4C1A-8D3F-1460E6404FBA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244B7-3A6E-4DCF-9069-DE512F9B2DA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500" b="1" i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Electronic exchange</a:t>
          </a:r>
          <a:endParaRPr lang="ru-RU" sz="1500" b="1" i="1" u="sng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r>
            <a:rPr lang="en-US" sz="1500" b="1" i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platform </a:t>
          </a:r>
          <a:br>
            <a:rPr lang="en-US" sz="1500" b="1" i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500" b="1" i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(highly liquid commodities</a:t>
          </a:r>
          <a:r>
            <a:rPr lang="ru-RU" sz="1200" b="0" i="1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ru-RU" sz="1200" i="1" dirty="0" smtClean="0">
            <a:latin typeface="+mn-lt"/>
            <a:cs typeface="Arial" panose="020B0604020202020204" pitchFamily="34" charset="0"/>
          </a:endParaRPr>
        </a:p>
      </dgm:t>
    </dgm:pt>
    <dgm:pt modelId="{7F1B8DD5-A767-4478-ADA0-B41321B25DE9}" type="parTrans" cxnId="{FE0AB70E-6887-4459-A931-2417C6272458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982032-FD6D-4123-9088-C27A77CAB20C}" type="sibTrans" cxnId="{FE0AB70E-6887-4459-A931-2417C6272458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DDC4DB-7FF5-4706-9285-1A47F078BF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n-US" sz="1500" b="1" i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Online auction for mobile numbers</a:t>
          </a:r>
          <a:endParaRPr lang="ru-RU" sz="1500" b="1" i="1" u="none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B321963-35EF-422F-AADA-0C3B45062AA4}" type="parTrans" cxnId="{05C95863-15CE-4EBD-8AF9-DEAA9358FCCB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9FE01-1D81-4E90-BE70-0A660ADE469A}" type="sibTrans" cxnId="{05C95863-15CE-4EBD-8AF9-DEAA9358FCCB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DF32D-68F1-4367-AC9D-B1A39F934AB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n-US" sz="1500" b="1" i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Logistic portal</a:t>
          </a:r>
          <a:endParaRPr lang="ru-RU" sz="1500" b="1" i="1" u="sng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92811D1-7EBB-4521-94CB-764349DB6F61}" type="parTrans" cxnId="{760FCFC2-A3F1-4BAF-80CE-D1346693F4A1}">
      <dgm:prSet/>
      <dgm:spPr/>
      <dgm:t>
        <a:bodyPr/>
        <a:lstStyle/>
        <a:p>
          <a:endParaRPr lang="ru-RU" sz="1500"/>
        </a:p>
      </dgm:t>
    </dgm:pt>
    <dgm:pt modelId="{F81D708D-645D-4C81-904A-63C6238BF008}" type="sibTrans" cxnId="{760FCFC2-A3F1-4BAF-80CE-D1346693F4A1}">
      <dgm:prSet/>
      <dgm:spPr/>
      <dgm:t>
        <a:bodyPr/>
        <a:lstStyle/>
        <a:p>
          <a:endParaRPr lang="ru-RU" sz="1500"/>
        </a:p>
      </dgm:t>
    </dgm:pt>
    <dgm:pt modelId="{DC165CA9-EEC8-4EF3-9AE2-B631B5F65766}" type="pres">
      <dgm:prSet presAssocID="{DF1790F8-EAD5-45BB-B5EC-5CEED4DE4E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125B7-970E-4916-BBF0-4CFFE8C50AC4}" type="pres">
      <dgm:prSet presAssocID="{093DFBE7-77E4-46C5-93DA-FA7A15079F45}" presName="node" presStyleLbl="node1" presStyleIdx="0" presStyleCnt="6" custScaleX="143154" custScaleY="79647" custRadScaleRad="96347" custRadScaleInc="-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F2355-4E9D-4874-98B7-BF7574E75A9F}" type="pres">
      <dgm:prSet presAssocID="{093DFBE7-77E4-46C5-93DA-FA7A15079F45}" presName="spNode" presStyleCnt="0"/>
      <dgm:spPr/>
      <dgm:t>
        <a:bodyPr/>
        <a:lstStyle/>
        <a:p>
          <a:endParaRPr lang="ru-RU"/>
        </a:p>
      </dgm:t>
    </dgm:pt>
    <dgm:pt modelId="{997093B1-D516-4A0C-87DC-6AA89C35600F}" type="pres">
      <dgm:prSet presAssocID="{7AD07A06-FE9C-41A8-8393-F1B7F3E0B037}" presName="sibTrans" presStyleLbl="sibTrans1D1" presStyleIdx="0" presStyleCnt="6"/>
      <dgm:spPr/>
      <dgm:t>
        <a:bodyPr/>
        <a:lstStyle/>
        <a:p>
          <a:endParaRPr lang="ru-RU"/>
        </a:p>
      </dgm:t>
    </dgm:pt>
    <dgm:pt modelId="{E164EF24-75F7-4313-ABC8-48624DDAF010}" type="pres">
      <dgm:prSet presAssocID="{0B1400DB-3F75-40AC-AAB1-E2C3C7D25F98}" presName="node" presStyleLbl="node1" presStyleIdx="1" presStyleCnt="6" custScaleX="143154" custScaleY="109949" custRadScaleRad="95367" custRadScaleInc="25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F4AB8-1F13-4029-A8C8-F70FC6A9A61F}" type="pres">
      <dgm:prSet presAssocID="{0B1400DB-3F75-40AC-AAB1-E2C3C7D25F98}" presName="spNode" presStyleCnt="0"/>
      <dgm:spPr/>
      <dgm:t>
        <a:bodyPr/>
        <a:lstStyle/>
        <a:p>
          <a:endParaRPr lang="ru-RU"/>
        </a:p>
      </dgm:t>
    </dgm:pt>
    <dgm:pt modelId="{A00C252D-772F-492E-A5AB-6116113A9413}" type="pres">
      <dgm:prSet presAssocID="{2F4CF8AE-D2ED-45AB-BBA7-1C28FA412AF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9E9D1996-D064-40F6-B9AA-03DF6DC33204}" type="pres">
      <dgm:prSet presAssocID="{340C5630-DAEE-40DF-ABB1-3EF33C770CA9}" presName="node" presStyleLbl="node1" presStyleIdx="2" presStyleCnt="6" custScaleX="143154" custScaleY="100416" custRadScaleRad="98892" custRadScaleInc="-2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E9380-6536-4763-9FEE-4BD5F515488A}" type="pres">
      <dgm:prSet presAssocID="{340C5630-DAEE-40DF-ABB1-3EF33C770CA9}" presName="spNode" presStyleCnt="0"/>
      <dgm:spPr/>
      <dgm:t>
        <a:bodyPr/>
        <a:lstStyle/>
        <a:p>
          <a:endParaRPr lang="ru-RU"/>
        </a:p>
      </dgm:t>
    </dgm:pt>
    <dgm:pt modelId="{3978E90B-F8AA-462D-9741-32B4979AEADA}" type="pres">
      <dgm:prSet presAssocID="{C1407FEF-BBF0-4A35-B2A4-4677B0E2A101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968164-E94F-4D14-B7F7-9081AF6B39F2}" type="pres">
      <dgm:prSet presAssocID="{00EDF32D-68F1-4367-AC9D-B1A39F934AB0}" presName="node" presStyleLbl="node1" presStyleIdx="3" presStyleCnt="6" custScaleX="148178" custRadScaleRad="101647" custRadScaleInc="-25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51AB8-C71F-4E89-927E-A05B03D331CE}" type="pres">
      <dgm:prSet presAssocID="{00EDF32D-68F1-4367-AC9D-B1A39F934AB0}" presName="spNode" presStyleCnt="0"/>
      <dgm:spPr/>
    </dgm:pt>
    <dgm:pt modelId="{2235495D-AD57-41F6-9D11-3138AC67BF45}" type="pres">
      <dgm:prSet presAssocID="{F81D708D-645D-4C81-904A-63C6238BF008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B40178B-D070-4054-AF8E-4DACC7E739DB}" type="pres">
      <dgm:prSet presAssocID="{A6DDC4DB-7FF5-4706-9285-1A47F078BF6C}" presName="node" presStyleLbl="node1" presStyleIdx="4" presStyleCnt="6" custScaleX="143154" custRadScaleRad="100293" custRadScaleInc="22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D8EEB-7973-4FE4-9C42-9F3D48129DFC}" type="pres">
      <dgm:prSet presAssocID="{A6DDC4DB-7FF5-4706-9285-1A47F078BF6C}" presName="spNode" presStyleCnt="0"/>
      <dgm:spPr/>
    </dgm:pt>
    <dgm:pt modelId="{265A5F7D-E483-4572-B8EF-28C079015102}" type="pres">
      <dgm:prSet presAssocID="{B1C9FE01-1D81-4E90-BE70-0A660ADE469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4A6BD09-E6CF-4C3E-958C-6B7F6658E92B}" type="pres">
      <dgm:prSet presAssocID="{E1F244B7-3A6E-4DCF-9069-DE512F9B2DA2}" presName="node" presStyleLbl="node1" presStyleIdx="5" presStyleCnt="6" custScaleX="159828" custScaleY="136691" custRadScaleRad="100712" custRadScaleInc="-32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F0BEB-C689-495B-8703-E4C2C1EAB5ED}" type="pres">
      <dgm:prSet presAssocID="{E1F244B7-3A6E-4DCF-9069-DE512F9B2DA2}" presName="spNode" presStyleCnt="0"/>
      <dgm:spPr/>
      <dgm:t>
        <a:bodyPr/>
        <a:lstStyle/>
        <a:p>
          <a:endParaRPr lang="ru-RU"/>
        </a:p>
      </dgm:t>
    </dgm:pt>
    <dgm:pt modelId="{9F313B2E-2042-4F72-A3E5-874494ED5D22}" type="pres">
      <dgm:prSet presAssocID="{85982032-FD6D-4123-9088-C27A77CAB20C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8177031D-D7C0-4067-8524-8BDF6E352EF0}" type="presOf" srcId="{0B1400DB-3F75-40AC-AAB1-E2C3C7D25F98}" destId="{E164EF24-75F7-4313-ABC8-48624DDAF010}" srcOrd="0" destOrd="0" presId="urn:microsoft.com/office/officeart/2005/8/layout/cycle6"/>
    <dgm:cxn modelId="{05C95863-15CE-4EBD-8AF9-DEAA9358FCCB}" srcId="{DF1790F8-EAD5-45BB-B5EC-5CEED4DE4EA5}" destId="{A6DDC4DB-7FF5-4706-9285-1A47F078BF6C}" srcOrd="4" destOrd="0" parTransId="{FB321963-35EF-422F-AADA-0C3B45062AA4}" sibTransId="{B1C9FE01-1D81-4E90-BE70-0A660ADE469A}"/>
    <dgm:cxn modelId="{A8BEE0DB-8529-4CCE-9FCA-28EC435AC59F}" type="presOf" srcId="{2F4CF8AE-D2ED-45AB-BBA7-1C28FA412AF5}" destId="{A00C252D-772F-492E-A5AB-6116113A9413}" srcOrd="0" destOrd="0" presId="urn:microsoft.com/office/officeart/2005/8/layout/cycle6"/>
    <dgm:cxn modelId="{A537B83D-E75E-4B61-89A5-A50F2BE0FC69}" srcId="{DF1790F8-EAD5-45BB-B5EC-5CEED4DE4EA5}" destId="{0B1400DB-3F75-40AC-AAB1-E2C3C7D25F98}" srcOrd="1" destOrd="0" parTransId="{AAA856B0-C8F3-48CB-AF95-CBA99BE2B7C0}" sibTransId="{2F4CF8AE-D2ED-45AB-BBA7-1C28FA412AF5}"/>
    <dgm:cxn modelId="{80CA4735-27D3-4496-A96D-F44EC279D757}" type="presOf" srcId="{A6DDC4DB-7FF5-4706-9285-1A47F078BF6C}" destId="{3B40178B-D070-4054-AF8E-4DACC7E739DB}" srcOrd="0" destOrd="0" presId="urn:microsoft.com/office/officeart/2005/8/layout/cycle6"/>
    <dgm:cxn modelId="{647C93E2-879A-42CD-8B1F-2D21A96585AF}" srcId="{DF1790F8-EAD5-45BB-B5EC-5CEED4DE4EA5}" destId="{093DFBE7-77E4-46C5-93DA-FA7A15079F45}" srcOrd="0" destOrd="0" parTransId="{86007DE8-5DBE-45A0-AE9F-31FD2C441C7F}" sibTransId="{7AD07A06-FE9C-41A8-8393-F1B7F3E0B037}"/>
    <dgm:cxn modelId="{B5175097-8B85-4C1A-8D3F-1460E6404FBA}" srcId="{DF1790F8-EAD5-45BB-B5EC-5CEED4DE4EA5}" destId="{340C5630-DAEE-40DF-ABB1-3EF33C770CA9}" srcOrd="2" destOrd="0" parTransId="{AEE8545F-9715-480B-ADFC-1BA77E41E0F6}" sibTransId="{C1407FEF-BBF0-4A35-B2A4-4677B0E2A101}"/>
    <dgm:cxn modelId="{5F83D9FF-394A-450C-8830-713950BC3B16}" type="presOf" srcId="{F81D708D-645D-4C81-904A-63C6238BF008}" destId="{2235495D-AD57-41F6-9D11-3138AC67BF45}" srcOrd="0" destOrd="0" presId="urn:microsoft.com/office/officeart/2005/8/layout/cycle6"/>
    <dgm:cxn modelId="{9831E786-82C9-4DE4-B172-6AF5679A2D40}" type="presOf" srcId="{340C5630-DAEE-40DF-ABB1-3EF33C770CA9}" destId="{9E9D1996-D064-40F6-B9AA-03DF6DC33204}" srcOrd="0" destOrd="0" presId="urn:microsoft.com/office/officeart/2005/8/layout/cycle6"/>
    <dgm:cxn modelId="{9E7AC65B-29A7-44A9-A8B1-EF31188026E1}" type="presOf" srcId="{00EDF32D-68F1-4367-AC9D-B1A39F934AB0}" destId="{A3968164-E94F-4D14-B7F7-9081AF6B39F2}" srcOrd="0" destOrd="0" presId="urn:microsoft.com/office/officeart/2005/8/layout/cycle6"/>
    <dgm:cxn modelId="{2FD1808D-BFC9-4979-8601-A4D49E1E8A0E}" type="presOf" srcId="{85982032-FD6D-4123-9088-C27A77CAB20C}" destId="{9F313B2E-2042-4F72-A3E5-874494ED5D22}" srcOrd="0" destOrd="0" presId="urn:microsoft.com/office/officeart/2005/8/layout/cycle6"/>
    <dgm:cxn modelId="{F5BF223B-EA3A-4D36-B666-30A094FD8EC7}" type="presOf" srcId="{B1C9FE01-1D81-4E90-BE70-0A660ADE469A}" destId="{265A5F7D-E483-4572-B8EF-28C079015102}" srcOrd="0" destOrd="0" presId="urn:microsoft.com/office/officeart/2005/8/layout/cycle6"/>
    <dgm:cxn modelId="{DF4C1184-2958-4E36-86B3-8488E858E214}" type="presOf" srcId="{E1F244B7-3A6E-4DCF-9069-DE512F9B2DA2}" destId="{34A6BD09-E6CF-4C3E-958C-6B7F6658E92B}" srcOrd="0" destOrd="0" presId="urn:microsoft.com/office/officeart/2005/8/layout/cycle6"/>
    <dgm:cxn modelId="{66057E78-2D25-4A8C-889C-84E70988C8FE}" type="presOf" srcId="{093DFBE7-77E4-46C5-93DA-FA7A15079F45}" destId="{CE6125B7-970E-4916-BBF0-4CFFE8C50AC4}" srcOrd="0" destOrd="0" presId="urn:microsoft.com/office/officeart/2005/8/layout/cycle6"/>
    <dgm:cxn modelId="{13262837-9356-4C3B-B221-714F2A63CCDB}" type="presOf" srcId="{DF1790F8-EAD5-45BB-B5EC-5CEED4DE4EA5}" destId="{DC165CA9-EEC8-4EF3-9AE2-B631B5F65766}" srcOrd="0" destOrd="0" presId="urn:microsoft.com/office/officeart/2005/8/layout/cycle6"/>
    <dgm:cxn modelId="{60BE9FFA-FC2A-4E8F-86DD-4FF5DEA03BC1}" type="presOf" srcId="{C1407FEF-BBF0-4A35-B2A4-4677B0E2A101}" destId="{3978E90B-F8AA-462D-9741-32B4979AEADA}" srcOrd="0" destOrd="0" presId="urn:microsoft.com/office/officeart/2005/8/layout/cycle6"/>
    <dgm:cxn modelId="{4EAA7F60-EBFF-4DFF-B6D4-E066783762F2}" type="presOf" srcId="{7AD07A06-FE9C-41A8-8393-F1B7F3E0B037}" destId="{997093B1-D516-4A0C-87DC-6AA89C35600F}" srcOrd="0" destOrd="0" presId="urn:microsoft.com/office/officeart/2005/8/layout/cycle6"/>
    <dgm:cxn modelId="{760FCFC2-A3F1-4BAF-80CE-D1346693F4A1}" srcId="{DF1790F8-EAD5-45BB-B5EC-5CEED4DE4EA5}" destId="{00EDF32D-68F1-4367-AC9D-B1A39F934AB0}" srcOrd="3" destOrd="0" parTransId="{B92811D1-7EBB-4521-94CB-764349DB6F61}" sibTransId="{F81D708D-645D-4C81-904A-63C6238BF008}"/>
    <dgm:cxn modelId="{FE0AB70E-6887-4459-A931-2417C6272458}" srcId="{DF1790F8-EAD5-45BB-B5EC-5CEED4DE4EA5}" destId="{E1F244B7-3A6E-4DCF-9069-DE512F9B2DA2}" srcOrd="5" destOrd="0" parTransId="{7F1B8DD5-A767-4478-ADA0-B41321B25DE9}" sibTransId="{85982032-FD6D-4123-9088-C27A77CAB20C}"/>
    <dgm:cxn modelId="{1AC1D284-0358-47AA-BFEA-AA3BC979C1FC}" type="presParOf" srcId="{DC165CA9-EEC8-4EF3-9AE2-B631B5F65766}" destId="{CE6125B7-970E-4916-BBF0-4CFFE8C50AC4}" srcOrd="0" destOrd="0" presId="urn:microsoft.com/office/officeart/2005/8/layout/cycle6"/>
    <dgm:cxn modelId="{FD71E1CB-E80B-490D-B8CC-D92D03091EFB}" type="presParOf" srcId="{DC165CA9-EEC8-4EF3-9AE2-B631B5F65766}" destId="{D0FF2355-4E9D-4874-98B7-BF7574E75A9F}" srcOrd="1" destOrd="0" presId="urn:microsoft.com/office/officeart/2005/8/layout/cycle6"/>
    <dgm:cxn modelId="{A1649B0C-51CE-47DB-BB8B-782B24D40371}" type="presParOf" srcId="{DC165CA9-EEC8-4EF3-9AE2-B631B5F65766}" destId="{997093B1-D516-4A0C-87DC-6AA89C35600F}" srcOrd="2" destOrd="0" presId="urn:microsoft.com/office/officeart/2005/8/layout/cycle6"/>
    <dgm:cxn modelId="{CC5D8F01-73BD-421F-AA68-966F9283E146}" type="presParOf" srcId="{DC165CA9-EEC8-4EF3-9AE2-B631B5F65766}" destId="{E164EF24-75F7-4313-ABC8-48624DDAF010}" srcOrd="3" destOrd="0" presId="urn:microsoft.com/office/officeart/2005/8/layout/cycle6"/>
    <dgm:cxn modelId="{FD031527-999D-40E1-843F-4FC33E0B7E1D}" type="presParOf" srcId="{DC165CA9-EEC8-4EF3-9AE2-B631B5F65766}" destId="{2FAF4AB8-1F13-4029-A8C8-F70FC6A9A61F}" srcOrd="4" destOrd="0" presId="urn:microsoft.com/office/officeart/2005/8/layout/cycle6"/>
    <dgm:cxn modelId="{5B683430-6866-4D4B-9E9D-69F80F8E871C}" type="presParOf" srcId="{DC165CA9-EEC8-4EF3-9AE2-B631B5F65766}" destId="{A00C252D-772F-492E-A5AB-6116113A9413}" srcOrd="5" destOrd="0" presId="urn:microsoft.com/office/officeart/2005/8/layout/cycle6"/>
    <dgm:cxn modelId="{C851376B-3534-4D95-ABEC-4A2994D0913B}" type="presParOf" srcId="{DC165CA9-EEC8-4EF3-9AE2-B631B5F65766}" destId="{9E9D1996-D064-40F6-B9AA-03DF6DC33204}" srcOrd="6" destOrd="0" presId="urn:microsoft.com/office/officeart/2005/8/layout/cycle6"/>
    <dgm:cxn modelId="{09DCEE94-E7F3-466C-B64D-159EEC29E9EC}" type="presParOf" srcId="{DC165CA9-EEC8-4EF3-9AE2-B631B5F65766}" destId="{19DE9380-6536-4763-9FEE-4BD5F515488A}" srcOrd="7" destOrd="0" presId="urn:microsoft.com/office/officeart/2005/8/layout/cycle6"/>
    <dgm:cxn modelId="{C9CD6A57-C984-4C30-91F0-4BDFD0FADE51}" type="presParOf" srcId="{DC165CA9-EEC8-4EF3-9AE2-B631B5F65766}" destId="{3978E90B-F8AA-462D-9741-32B4979AEADA}" srcOrd="8" destOrd="0" presId="urn:microsoft.com/office/officeart/2005/8/layout/cycle6"/>
    <dgm:cxn modelId="{2EA8EB70-BBFC-48C1-8105-4DAF2D55BA29}" type="presParOf" srcId="{DC165CA9-EEC8-4EF3-9AE2-B631B5F65766}" destId="{A3968164-E94F-4D14-B7F7-9081AF6B39F2}" srcOrd="9" destOrd="0" presId="urn:microsoft.com/office/officeart/2005/8/layout/cycle6"/>
    <dgm:cxn modelId="{08174141-DCCF-49A2-8A54-DC86F5A0D36D}" type="presParOf" srcId="{DC165CA9-EEC8-4EF3-9AE2-B631B5F65766}" destId="{F6251AB8-C71F-4E89-927E-A05B03D331CE}" srcOrd="10" destOrd="0" presId="urn:microsoft.com/office/officeart/2005/8/layout/cycle6"/>
    <dgm:cxn modelId="{5C683DF2-CDCD-4982-BB28-A2C1B2AECB73}" type="presParOf" srcId="{DC165CA9-EEC8-4EF3-9AE2-B631B5F65766}" destId="{2235495D-AD57-41F6-9D11-3138AC67BF45}" srcOrd="11" destOrd="0" presId="urn:microsoft.com/office/officeart/2005/8/layout/cycle6"/>
    <dgm:cxn modelId="{DBC89C56-5B4C-450B-9406-53F34009C4F6}" type="presParOf" srcId="{DC165CA9-EEC8-4EF3-9AE2-B631B5F65766}" destId="{3B40178B-D070-4054-AF8E-4DACC7E739DB}" srcOrd="12" destOrd="0" presId="urn:microsoft.com/office/officeart/2005/8/layout/cycle6"/>
    <dgm:cxn modelId="{62BF82E8-3B4F-4209-ADA1-03EBE592AF41}" type="presParOf" srcId="{DC165CA9-EEC8-4EF3-9AE2-B631B5F65766}" destId="{919D8EEB-7973-4FE4-9C42-9F3D48129DFC}" srcOrd="13" destOrd="0" presId="urn:microsoft.com/office/officeart/2005/8/layout/cycle6"/>
    <dgm:cxn modelId="{E4DEBF44-824E-4BAC-88DB-37A48A0F6410}" type="presParOf" srcId="{DC165CA9-EEC8-4EF3-9AE2-B631B5F65766}" destId="{265A5F7D-E483-4572-B8EF-28C079015102}" srcOrd="14" destOrd="0" presId="urn:microsoft.com/office/officeart/2005/8/layout/cycle6"/>
    <dgm:cxn modelId="{B7BADD7E-32F3-4D20-B866-8DF5A1B58525}" type="presParOf" srcId="{DC165CA9-EEC8-4EF3-9AE2-B631B5F65766}" destId="{34A6BD09-E6CF-4C3E-958C-6B7F6658E92B}" srcOrd="15" destOrd="0" presId="urn:microsoft.com/office/officeart/2005/8/layout/cycle6"/>
    <dgm:cxn modelId="{CF02AF7D-E7DB-4951-9AA6-822FDF32D053}" type="presParOf" srcId="{DC165CA9-EEC8-4EF3-9AE2-B631B5F65766}" destId="{9D1F0BEB-C689-495B-8703-E4C2C1EAB5ED}" srcOrd="16" destOrd="0" presId="urn:microsoft.com/office/officeart/2005/8/layout/cycle6"/>
    <dgm:cxn modelId="{54581455-0A14-45A4-BCD5-3E5F07D53E1A}" type="presParOf" srcId="{DC165CA9-EEC8-4EF3-9AE2-B631B5F65766}" destId="{9F313B2E-2042-4F72-A3E5-874494ED5D2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B4938-4C85-43C6-956F-E7A2F983C3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CCA27D-67F5-4B01-BDF7-68B4BDE1829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500" b="1" i="1" dirty="0" smtClean="0">
              <a:solidFill>
                <a:srgbClr val="7030A0"/>
              </a:solidFill>
            </a:rPr>
            <a:t>13</a:t>
          </a:r>
          <a:r>
            <a:rPr lang="en-US" sz="2500" b="0" i="1" dirty="0" smtClean="0">
              <a:solidFill>
                <a:schemeClr val="tx1"/>
              </a:solidFill>
            </a:rPr>
            <a:t> branches in regional centers</a:t>
          </a:r>
          <a:endParaRPr lang="ru-RU" sz="2500" b="0" i="1" dirty="0">
            <a:solidFill>
              <a:schemeClr val="tx1"/>
            </a:solidFill>
          </a:endParaRPr>
        </a:p>
      </dgm:t>
    </dgm:pt>
    <dgm:pt modelId="{B382C2A0-BB9E-48CB-B519-9753407130C1}" type="parTrans" cxnId="{11497248-752A-46D4-B015-EC821783F12E}">
      <dgm:prSet/>
      <dgm:spPr/>
      <dgm:t>
        <a:bodyPr/>
        <a:lstStyle/>
        <a:p>
          <a:endParaRPr lang="ru-RU" sz="2500"/>
        </a:p>
      </dgm:t>
    </dgm:pt>
    <dgm:pt modelId="{BA2333E0-A257-4ED2-B65E-F5218E91355E}" type="sibTrans" cxnId="{11497248-752A-46D4-B015-EC821783F12E}">
      <dgm:prSet/>
      <dgm:spPr/>
      <dgm:t>
        <a:bodyPr/>
        <a:lstStyle/>
        <a:p>
          <a:endParaRPr lang="ru-RU" sz="2500"/>
        </a:p>
      </dgm:t>
    </dgm:pt>
    <dgm:pt modelId="{E3218E19-20D8-4CDF-948D-C44FE438952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500" b="1" i="1" dirty="0" smtClean="0">
              <a:solidFill>
                <a:srgbClr val="7030A0"/>
              </a:solidFill>
            </a:rPr>
            <a:t>32</a:t>
          </a:r>
          <a:r>
            <a:rPr lang="ru-RU" sz="2500" b="1" i="1" dirty="0" smtClean="0">
              <a:solidFill>
                <a:srgbClr val="7030A0"/>
              </a:solidFill>
            </a:rPr>
            <a:t>2</a:t>
          </a:r>
          <a:r>
            <a:rPr lang="en-US" sz="2500" b="0" i="1" dirty="0" smtClean="0">
              <a:solidFill>
                <a:schemeClr val="tx1"/>
              </a:solidFill>
            </a:rPr>
            <a:t> trading pits, including </a:t>
          </a:r>
          <a:r>
            <a:rPr lang="en-US" sz="2500" b="1" i="1" dirty="0" smtClean="0">
              <a:solidFill>
                <a:srgbClr val="7030A0"/>
              </a:solidFill>
            </a:rPr>
            <a:t>19</a:t>
          </a:r>
          <a:r>
            <a:rPr lang="en-US" sz="2500" b="0" i="1" dirty="0" smtClean="0">
              <a:solidFill>
                <a:schemeClr val="tx1"/>
              </a:solidFill>
            </a:rPr>
            <a:t> overseas offices</a:t>
          </a:r>
          <a:endParaRPr lang="ru-RU" sz="2500" b="0" i="1" dirty="0">
            <a:solidFill>
              <a:schemeClr val="tx1"/>
            </a:solidFill>
          </a:endParaRPr>
        </a:p>
      </dgm:t>
    </dgm:pt>
    <dgm:pt modelId="{FD7DF4C5-C460-49F7-A2CF-FC323350C61F}" type="parTrans" cxnId="{EA497505-7A92-44A5-821B-2B3A16EAE09F}">
      <dgm:prSet/>
      <dgm:spPr/>
      <dgm:t>
        <a:bodyPr/>
        <a:lstStyle/>
        <a:p>
          <a:endParaRPr lang="ru-RU" sz="2500"/>
        </a:p>
      </dgm:t>
    </dgm:pt>
    <dgm:pt modelId="{034DCC7B-8A50-4313-84DE-47A8C9BE8CBE}" type="sibTrans" cxnId="{EA497505-7A92-44A5-821B-2B3A16EAE09F}">
      <dgm:prSet/>
      <dgm:spPr/>
      <dgm:t>
        <a:bodyPr/>
        <a:lstStyle/>
        <a:p>
          <a:endParaRPr lang="ru-RU" sz="2500"/>
        </a:p>
      </dgm:t>
    </dgm:pt>
    <dgm:pt modelId="{AB3E19E5-8D80-47B9-BD2A-068C3DB010A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500" b="0" i="1" dirty="0" smtClean="0">
              <a:solidFill>
                <a:schemeClr val="tx1"/>
              </a:solidFill>
            </a:rPr>
            <a:t>more than</a:t>
          </a:r>
          <a:r>
            <a:rPr lang="ru-RU" sz="2500" b="0" i="1" dirty="0" smtClean="0">
              <a:solidFill>
                <a:schemeClr val="tx1"/>
              </a:solidFill>
            </a:rPr>
            <a:t> </a:t>
          </a:r>
          <a:r>
            <a:rPr lang="en-US" sz="2500" b="1" i="1" dirty="0" smtClean="0">
              <a:solidFill>
                <a:srgbClr val="7030A0"/>
              </a:solidFill>
            </a:rPr>
            <a:t>1 </a:t>
          </a:r>
          <a:r>
            <a:rPr lang="ru-RU" sz="2500" b="1" i="1" dirty="0" smtClean="0">
              <a:solidFill>
                <a:srgbClr val="7030A0"/>
              </a:solidFill>
            </a:rPr>
            <a:t>6</a:t>
          </a:r>
          <a:r>
            <a:rPr lang="en-US" sz="2500" b="1" i="1" dirty="0" smtClean="0">
              <a:solidFill>
                <a:srgbClr val="7030A0"/>
              </a:solidFill>
            </a:rPr>
            <a:t>00 </a:t>
          </a:r>
          <a:r>
            <a:rPr lang="en-US" sz="2500" b="0" i="1" dirty="0" smtClean="0">
              <a:solidFill>
                <a:schemeClr val="tx1"/>
              </a:solidFill>
            </a:rPr>
            <a:t>sellers of goods</a:t>
          </a:r>
          <a:endParaRPr lang="ru-RU" sz="2500" b="0" i="1" dirty="0">
            <a:solidFill>
              <a:schemeClr val="tx1"/>
            </a:solidFill>
          </a:endParaRPr>
        </a:p>
      </dgm:t>
    </dgm:pt>
    <dgm:pt modelId="{DBBCCC52-45A8-4B26-A107-C9FD03D89215}" type="parTrans" cxnId="{3E8B97CD-17CE-4C42-8A47-7C29F54E313B}">
      <dgm:prSet/>
      <dgm:spPr/>
      <dgm:t>
        <a:bodyPr/>
        <a:lstStyle/>
        <a:p>
          <a:endParaRPr lang="ru-RU" sz="2500"/>
        </a:p>
      </dgm:t>
    </dgm:pt>
    <dgm:pt modelId="{81CF3C3B-0867-4922-ACE0-52AE10449E9E}" type="sibTrans" cxnId="{3E8B97CD-17CE-4C42-8A47-7C29F54E313B}">
      <dgm:prSet/>
      <dgm:spPr/>
      <dgm:t>
        <a:bodyPr/>
        <a:lstStyle/>
        <a:p>
          <a:endParaRPr lang="ru-RU" sz="2500"/>
        </a:p>
      </dgm:t>
    </dgm:pt>
    <dgm:pt modelId="{DFC1B8FC-4758-4E2A-89F6-13D80D1E67E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500" b="1" i="1" dirty="0" smtClean="0">
              <a:solidFill>
                <a:srgbClr val="7030A0"/>
              </a:solidFill>
            </a:rPr>
            <a:t>1 15</a:t>
          </a:r>
          <a:r>
            <a:rPr lang="ru-RU" sz="2500" b="1" i="1" dirty="0" smtClean="0">
              <a:solidFill>
                <a:srgbClr val="7030A0"/>
              </a:solidFill>
            </a:rPr>
            <a:t>6</a:t>
          </a:r>
          <a:r>
            <a:rPr lang="en-US" sz="2500" b="1" i="1" dirty="0" smtClean="0">
              <a:solidFill>
                <a:srgbClr val="7030A0"/>
              </a:solidFill>
            </a:rPr>
            <a:t> </a:t>
          </a:r>
          <a:r>
            <a:rPr lang="en-US" sz="2500" b="0" i="1" dirty="0" smtClean="0">
              <a:solidFill>
                <a:schemeClr val="tx1"/>
              </a:solidFill>
            </a:rPr>
            <a:t>brokerage houses and </a:t>
          </a:r>
          <a:r>
            <a:rPr lang="en-US" sz="2500" b="1" i="1" dirty="0" smtClean="0">
              <a:solidFill>
                <a:srgbClr val="7030A0"/>
              </a:solidFill>
            </a:rPr>
            <a:t>3 1</a:t>
          </a:r>
          <a:r>
            <a:rPr lang="ru-RU" sz="2500" b="1" i="1" dirty="0" smtClean="0">
              <a:solidFill>
                <a:srgbClr val="7030A0"/>
              </a:solidFill>
            </a:rPr>
            <a:t>3</a:t>
          </a:r>
          <a:r>
            <a:rPr lang="en-US" sz="2500" b="1" i="1" dirty="0" smtClean="0">
              <a:solidFill>
                <a:srgbClr val="7030A0"/>
              </a:solidFill>
            </a:rPr>
            <a:t>5</a:t>
          </a:r>
          <a:r>
            <a:rPr lang="en-US" sz="2500" b="0" i="1" dirty="0" smtClean="0">
              <a:solidFill>
                <a:schemeClr val="tx1"/>
              </a:solidFill>
            </a:rPr>
            <a:t> traders</a:t>
          </a:r>
          <a:endParaRPr lang="ru-RU" sz="2500" b="0" i="1" dirty="0">
            <a:solidFill>
              <a:schemeClr val="tx1"/>
            </a:solidFill>
          </a:endParaRPr>
        </a:p>
      </dgm:t>
    </dgm:pt>
    <dgm:pt modelId="{2658CAEA-522A-40AD-8672-3578B950B1DA}" type="parTrans" cxnId="{9F03F296-8938-4A99-8605-CB535F3FE16F}">
      <dgm:prSet/>
      <dgm:spPr/>
      <dgm:t>
        <a:bodyPr/>
        <a:lstStyle/>
        <a:p>
          <a:endParaRPr lang="ru-RU" sz="2500"/>
        </a:p>
      </dgm:t>
    </dgm:pt>
    <dgm:pt modelId="{FBCB0811-108C-4FE5-AC14-0B044BDC55D2}" type="sibTrans" cxnId="{9F03F296-8938-4A99-8605-CB535F3FE16F}">
      <dgm:prSet/>
      <dgm:spPr/>
      <dgm:t>
        <a:bodyPr/>
        <a:lstStyle/>
        <a:p>
          <a:endParaRPr lang="ru-RU" sz="2500"/>
        </a:p>
      </dgm:t>
    </dgm:pt>
    <dgm:pt modelId="{5C03B52F-6DAB-439A-AA74-BD34DB74298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500" b="0" i="1" dirty="0" smtClean="0">
              <a:solidFill>
                <a:schemeClr val="tx1"/>
              </a:solidFill>
            </a:rPr>
            <a:t>client base - more than </a:t>
          </a:r>
          <a:r>
            <a:rPr lang="en-US" sz="2500" b="1" i="1" dirty="0" smtClean="0">
              <a:solidFill>
                <a:srgbClr val="7030A0"/>
              </a:solidFill>
            </a:rPr>
            <a:t>2</a:t>
          </a:r>
          <a:r>
            <a:rPr lang="ru-RU" sz="2500" b="1" i="1" dirty="0" smtClean="0">
              <a:solidFill>
                <a:srgbClr val="7030A0"/>
              </a:solidFill>
            </a:rPr>
            <a:t>90</a:t>
          </a:r>
          <a:r>
            <a:rPr lang="en-US" sz="2500" b="1" i="1" dirty="0" smtClean="0">
              <a:solidFill>
                <a:srgbClr val="7030A0"/>
              </a:solidFill>
            </a:rPr>
            <a:t> </a:t>
          </a:r>
          <a:r>
            <a:rPr lang="en-US" sz="2500" b="0" i="1" dirty="0" smtClean="0">
              <a:solidFill>
                <a:schemeClr val="tx1"/>
              </a:solidFill>
            </a:rPr>
            <a:t>thousand</a:t>
          </a:r>
          <a:endParaRPr lang="ru-RU" sz="2500" b="0" i="1" dirty="0">
            <a:solidFill>
              <a:schemeClr val="tx1"/>
            </a:solidFill>
          </a:endParaRPr>
        </a:p>
      </dgm:t>
    </dgm:pt>
    <dgm:pt modelId="{1D2488DF-AA54-4275-AC40-EB59CB761469}" type="parTrans" cxnId="{9B768357-FBBF-4496-A539-6A2B9DF1F650}">
      <dgm:prSet/>
      <dgm:spPr/>
      <dgm:t>
        <a:bodyPr/>
        <a:lstStyle/>
        <a:p>
          <a:endParaRPr lang="ru-RU" sz="2500"/>
        </a:p>
      </dgm:t>
    </dgm:pt>
    <dgm:pt modelId="{FA475177-98F4-49E3-B9A5-93F0C7368AED}" type="sibTrans" cxnId="{9B768357-FBBF-4496-A539-6A2B9DF1F650}">
      <dgm:prSet/>
      <dgm:spPr/>
      <dgm:t>
        <a:bodyPr/>
        <a:lstStyle/>
        <a:p>
          <a:endParaRPr lang="ru-RU" sz="2500"/>
        </a:p>
      </dgm:t>
    </dgm:pt>
    <dgm:pt modelId="{88DD6F4A-461E-4252-BBAF-ECC6FBB1CB8E}" type="pres">
      <dgm:prSet presAssocID="{14CB4938-4C85-43C6-956F-E7A2F983C3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5944DC7-78EE-4952-819D-2341008033B7}" type="pres">
      <dgm:prSet presAssocID="{14CB4938-4C85-43C6-956F-E7A2F983C314}" presName="Name1" presStyleCnt="0"/>
      <dgm:spPr/>
    </dgm:pt>
    <dgm:pt modelId="{B7EE2517-7D9C-4899-9733-15E90A812E21}" type="pres">
      <dgm:prSet presAssocID="{14CB4938-4C85-43C6-956F-E7A2F983C314}" presName="cycle" presStyleCnt="0"/>
      <dgm:spPr/>
    </dgm:pt>
    <dgm:pt modelId="{4B15A34A-8011-4A88-BEA7-02DC5800A0CC}" type="pres">
      <dgm:prSet presAssocID="{14CB4938-4C85-43C6-956F-E7A2F983C314}" presName="srcNode" presStyleLbl="node1" presStyleIdx="0" presStyleCnt="5"/>
      <dgm:spPr/>
    </dgm:pt>
    <dgm:pt modelId="{7060A31B-DF9A-40CA-A31D-2030ECD170E1}" type="pres">
      <dgm:prSet presAssocID="{14CB4938-4C85-43C6-956F-E7A2F983C314}" presName="conn" presStyleLbl="parChTrans1D2" presStyleIdx="0" presStyleCnt="1"/>
      <dgm:spPr/>
      <dgm:t>
        <a:bodyPr/>
        <a:lstStyle/>
        <a:p>
          <a:endParaRPr lang="ru-RU"/>
        </a:p>
      </dgm:t>
    </dgm:pt>
    <dgm:pt modelId="{6948F4A7-30AD-42A5-80A8-3BCF54E70D36}" type="pres">
      <dgm:prSet presAssocID="{14CB4938-4C85-43C6-956F-E7A2F983C314}" presName="extraNode" presStyleLbl="node1" presStyleIdx="0" presStyleCnt="5"/>
      <dgm:spPr/>
    </dgm:pt>
    <dgm:pt modelId="{623F1803-E36F-4E2F-B489-828AF03E4A4D}" type="pres">
      <dgm:prSet presAssocID="{14CB4938-4C85-43C6-956F-E7A2F983C314}" presName="dstNode" presStyleLbl="node1" presStyleIdx="0" presStyleCnt="5"/>
      <dgm:spPr/>
    </dgm:pt>
    <dgm:pt modelId="{7134FF2F-1F2A-4462-A6C2-BE9064680F28}" type="pres">
      <dgm:prSet presAssocID="{E7CCA27D-67F5-4B01-BDF7-68B4BDE1829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2ECD3-DE0D-489F-B99B-C407F38104C2}" type="pres">
      <dgm:prSet presAssocID="{E7CCA27D-67F5-4B01-BDF7-68B4BDE1829E}" presName="accent_1" presStyleCnt="0"/>
      <dgm:spPr/>
    </dgm:pt>
    <dgm:pt modelId="{A99DB1AA-FE7F-4C9A-B65A-26B53626C34A}" type="pres">
      <dgm:prSet presAssocID="{E7CCA27D-67F5-4B01-BDF7-68B4BDE1829E}" presName="accentRepeatNode" presStyleLbl="solidFgAcc1" presStyleIdx="0" presStyleCnt="5"/>
      <dgm:spPr/>
    </dgm:pt>
    <dgm:pt modelId="{9FD5D619-6F53-4F94-8AD0-B2164F5BC037}" type="pres">
      <dgm:prSet presAssocID="{E3218E19-20D8-4CDF-948D-C44FE438952B}" presName="text_2" presStyleLbl="node1" presStyleIdx="1" presStyleCnt="5" custScaleY="12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7B5E-81F1-4AD0-B06F-8FA631893E4A}" type="pres">
      <dgm:prSet presAssocID="{E3218E19-20D8-4CDF-948D-C44FE438952B}" presName="accent_2" presStyleCnt="0"/>
      <dgm:spPr/>
    </dgm:pt>
    <dgm:pt modelId="{33DBA628-2903-48FE-8547-9178517ACD22}" type="pres">
      <dgm:prSet presAssocID="{E3218E19-20D8-4CDF-948D-C44FE438952B}" presName="accentRepeatNode" presStyleLbl="solidFgAcc1" presStyleIdx="1" presStyleCnt="5"/>
      <dgm:spPr/>
    </dgm:pt>
    <dgm:pt modelId="{7FB21B2E-0970-41FE-A0ED-09C6CFF8F334}" type="pres">
      <dgm:prSet presAssocID="{DFC1B8FC-4758-4E2A-89F6-13D80D1E67E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EA758-CEED-49CF-8A45-42925BF30BDB}" type="pres">
      <dgm:prSet presAssocID="{DFC1B8FC-4758-4E2A-89F6-13D80D1E67EA}" presName="accent_3" presStyleCnt="0"/>
      <dgm:spPr/>
    </dgm:pt>
    <dgm:pt modelId="{55F56528-AD49-4377-A5F0-8583B3AADCD5}" type="pres">
      <dgm:prSet presAssocID="{DFC1B8FC-4758-4E2A-89F6-13D80D1E67EA}" presName="accentRepeatNode" presStyleLbl="solidFgAcc1" presStyleIdx="2" presStyleCnt="5"/>
      <dgm:spPr/>
    </dgm:pt>
    <dgm:pt modelId="{BA3D4E4B-F960-41BE-BD56-C0BABC83C3A7}" type="pres">
      <dgm:prSet presAssocID="{AB3E19E5-8D80-47B9-BD2A-068C3DB010A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3764C-511A-45BA-A290-F123A093CC8A}" type="pres">
      <dgm:prSet presAssocID="{AB3E19E5-8D80-47B9-BD2A-068C3DB010AA}" presName="accent_4" presStyleCnt="0"/>
      <dgm:spPr/>
    </dgm:pt>
    <dgm:pt modelId="{E8EA57B5-1E39-424D-92F7-98F04570762B}" type="pres">
      <dgm:prSet presAssocID="{AB3E19E5-8D80-47B9-BD2A-068C3DB010AA}" presName="accentRepeatNode" presStyleLbl="solidFgAcc1" presStyleIdx="3" presStyleCnt="5"/>
      <dgm:spPr/>
    </dgm:pt>
    <dgm:pt modelId="{FCF01149-E7D4-46FB-B0A9-49B7631F9CB1}" type="pres">
      <dgm:prSet presAssocID="{5C03B52F-6DAB-439A-AA74-BD34DB74298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DB5F7-B735-42CA-9BAD-3D84A4B6E232}" type="pres">
      <dgm:prSet presAssocID="{5C03B52F-6DAB-439A-AA74-BD34DB742982}" presName="accent_5" presStyleCnt="0"/>
      <dgm:spPr/>
    </dgm:pt>
    <dgm:pt modelId="{BEDDA61B-049A-4DA7-B7AD-8A972F9EA226}" type="pres">
      <dgm:prSet presAssocID="{5C03B52F-6DAB-439A-AA74-BD34DB742982}" presName="accentRepeatNode" presStyleLbl="solidFgAcc1" presStyleIdx="4" presStyleCnt="5"/>
      <dgm:spPr/>
    </dgm:pt>
  </dgm:ptLst>
  <dgm:cxnLst>
    <dgm:cxn modelId="{11497248-752A-46D4-B015-EC821783F12E}" srcId="{14CB4938-4C85-43C6-956F-E7A2F983C314}" destId="{E7CCA27D-67F5-4B01-BDF7-68B4BDE1829E}" srcOrd="0" destOrd="0" parTransId="{B382C2A0-BB9E-48CB-B519-9753407130C1}" sibTransId="{BA2333E0-A257-4ED2-B65E-F5218E91355E}"/>
    <dgm:cxn modelId="{9B768357-FBBF-4496-A539-6A2B9DF1F650}" srcId="{14CB4938-4C85-43C6-956F-E7A2F983C314}" destId="{5C03B52F-6DAB-439A-AA74-BD34DB742982}" srcOrd="4" destOrd="0" parTransId="{1D2488DF-AA54-4275-AC40-EB59CB761469}" sibTransId="{FA475177-98F4-49E3-B9A5-93F0C7368AED}"/>
    <dgm:cxn modelId="{2BA42340-49D2-4E40-9856-36BC7557196D}" type="presOf" srcId="{E3218E19-20D8-4CDF-948D-C44FE438952B}" destId="{9FD5D619-6F53-4F94-8AD0-B2164F5BC037}" srcOrd="0" destOrd="0" presId="urn:microsoft.com/office/officeart/2008/layout/VerticalCurvedList"/>
    <dgm:cxn modelId="{3E8B97CD-17CE-4C42-8A47-7C29F54E313B}" srcId="{14CB4938-4C85-43C6-956F-E7A2F983C314}" destId="{AB3E19E5-8D80-47B9-BD2A-068C3DB010AA}" srcOrd="3" destOrd="0" parTransId="{DBBCCC52-45A8-4B26-A107-C9FD03D89215}" sibTransId="{81CF3C3B-0867-4922-ACE0-52AE10449E9E}"/>
    <dgm:cxn modelId="{5F150735-B80A-43DA-9B47-1A0EC81C8162}" type="presOf" srcId="{14CB4938-4C85-43C6-956F-E7A2F983C314}" destId="{88DD6F4A-461E-4252-BBAF-ECC6FBB1CB8E}" srcOrd="0" destOrd="0" presId="urn:microsoft.com/office/officeart/2008/layout/VerticalCurvedList"/>
    <dgm:cxn modelId="{565C3056-80D5-47F1-A6FF-BB5F0FC0EEB1}" type="presOf" srcId="{BA2333E0-A257-4ED2-B65E-F5218E91355E}" destId="{7060A31B-DF9A-40CA-A31D-2030ECD170E1}" srcOrd="0" destOrd="0" presId="urn:microsoft.com/office/officeart/2008/layout/VerticalCurvedList"/>
    <dgm:cxn modelId="{237C8D7F-CEA2-4506-B9F8-90A8EF6E03BC}" type="presOf" srcId="{DFC1B8FC-4758-4E2A-89F6-13D80D1E67EA}" destId="{7FB21B2E-0970-41FE-A0ED-09C6CFF8F334}" srcOrd="0" destOrd="0" presId="urn:microsoft.com/office/officeart/2008/layout/VerticalCurvedList"/>
    <dgm:cxn modelId="{22508D55-6ECD-453F-885F-6DAA6AD8D31E}" type="presOf" srcId="{E7CCA27D-67F5-4B01-BDF7-68B4BDE1829E}" destId="{7134FF2F-1F2A-4462-A6C2-BE9064680F28}" srcOrd="0" destOrd="0" presId="urn:microsoft.com/office/officeart/2008/layout/VerticalCurvedList"/>
    <dgm:cxn modelId="{7838B5E6-7ADF-42A3-9B7C-E79BA646426E}" type="presOf" srcId="{5C03B52F-6DAB-439A-AA74-BD34DB742982}" destId="{FCF01149-E7D4-46FB-B0A9-49B7631F9CB1}" srcOrd="0" destOrd="0" presId="urn:microsoft.com/office/officeart/2008/layout/VerticalCurvedList"/>
    <dgm:cxn modelId="{EA497505-7A92-44A5-821B-2B3A16EAE09F}" srcId="{14CB4938-4C85-43C6-956F-E7A2F983C314}" destId="{E3218E19-20D8-4CDF-948D-C44FE438952B}" srcOrd="1" destOrd="0" parTransId="{FD7DF4C5-C460-49F7-A2CF-FC323350C61F}" sibTransId="{034DCC7B-8A50-4313-84DE-47A8C9BE8CBE}"/>
    <dgm:cxn modelId="{9F03F296-8938-4A99-8605-CB535F3FE16F}" srcId="{14CB4938-4C85-43C6-956F-E7A2F983C314}" destId="{DFC1B8FC-4758-4E2A-89F6-13D80D1E67EA}" srcOrd="2" destOrd="0" parTransId="{2658CAEA-522A-40AD-8672-3578B950B1DA}" sibTransId="{FBCB0811-108C-4FE5-AC14-0B044BDC55D2}"/>
    <dgm:cxn modelId="{DA65EFB7-A708-4328-B62C-CDE086EAB3D6}" type="presOf" srcId="{AB3E19E5-8D80-47B9-BD2A-068C3DB010AA}" destId="{BA3D4E4B-F960-41BE-BD56-C0BABC83C3A7}" srcOrd="0" destOrd="0" presId="urn:microsoft.com/office/officeart/2008/layout/VerticalCurvedList"/>
    <dgm:cxn modelId="{E074BC3D-53A7-46CF-B696-45473B6A14EC}" type="presParOf" srcId="{88DD6F4A-461E-4252-BBAF-ECC6FBB1CB8E}" destId="{15944DC7-78EE-4952-819D-2341008033B7}" srcOrd="0" destOrd="0" presId="urn:microsoft.com/office/officeart/2008/layout/VerticalCurvedList"/>
    <dgm:cxn modelId="{65217792-DB7E-42BA-9376-EEDC2B905EFA}" type="presParOf" srcId="{15944DC7-78EE-4952-819D-2341008033B7}" destId="{B7EE2517-7D9C-4899-9733-15E90A812E21}" srcOrd="0" destOrd="0" presId="urn:microsoft.com/office/officeart/2008/layout/VerticalCurvedList"/>
    <dgm:cxn modelId="{473C4146-1A20-4D5C-9FF1-E4F9906284BB}" type="presParOf" srcId="{B7EE2517-7D9C-4899-9733-15E90A812E21}" destId="{4B15A34A-8011-4A88-BEA7-02DC5800A0CC}" srcOrd="0" destOrd="0" presId="urn:microsoft.com/office/officeart/2008/layout/VerticalCurvedList"/>
    <dgm:cxn modelId="{B3BD7859-B353-4800-9641-81D1FC2E823F}" type="presParOf" srcId="{B7EE2517-7D9C-4899-9733-15E90A812E21}" destId="{7060A31B-DF9A-40CA-A31D-2030ECD170E1}" srcOrd="1" destOrd="0" presId="urn:microsoft.com/office/officeart/2008/layout/VerticalCurvedList"/>
    <dgm:cxn modelId="{003EB16C-A3B5-4C33-AFCE-87DD45E9A484}" type="presParOf" srcId="{B7EE2517-7D9C-4899-9733-15E90A812E21}" destId="{6948F4A7-30AD-42A5-80A8-3BCF54E70D36}" srcOrd="2" destOrd="0" presId="urn:microsoft.com/office/officeart/2008/layout/VerticalCurvedList"/>
    <dgm:cxn modelId="{A124C52A-E94A-45F6-83CF-B2F653F4A6F1}" type="presParOf" srcId="{B7EE2517-7D9C-4899-9733-15E90A812E21}" destId="{623F1803-E36F-4E2F-B489-828AF03E4A4D}" srcOrd="3" destOrd="0" presId="urn:microsoft.com/office/officeart/2008/layout/VerticalCurvedList"/>
    <dgm:cxn modelId="{D91E2CE0-1F41-4243-BF04-4C1F081125F3}" type="presParOf" srcId="{15944DC7-78EE-4952-819D-2341008033B7}" destId="{7134FF2F-1F2A-4462-A6C2-BE9064680F28}" srcOrd="1" destOrd="0" presId="urn:microsoft.com/office/officeart/2008/layout/VerticalCurvedList"/>
    <dgm:cxn modelId="{9CF41689-B083-43C5-B7AB-C70FD17212E8}" type="presParOf" srcId="{15944DC7-78EE-4952-819D-2341008033B7}" destId="{3632ECD3-DE0D-489F-B99B-C407F38104C2}" srcOrd="2" destOrd="0" presId="urn:microsoft.com/office/officeart/2008/layout/VerticalCurvedList"/>
    <dgm:cxn modelId="{FE9A1759-07B6-422F-8067-4126549FD787}" type="presParOf" srcId="{3632ECD3-DE0D-489F-B99B-C407F38104C2}" destId="{A99DB1AA-FE7F-4C9A-B65A-26B53626C34A}" srcOrd="0" destOrd="0" presId="urn:microsoft.com/office/officeart/2008/layout/VerticalCurvedList"/>
    <dgm:cxn modelId="{E1E09DC2-2CEF-438D-9C97-A7B2035AE143}" type="presParOf" srcId="{15944DC7-78EE-4952-819D-2341008033B7}" destId="{9FD5D619-6F53-4F94-8AD0-B2164F5BC037}" srcOrd="3" destOrd="0" presId="urn:microsoft.com/office/officeart/2008/layout/VerticalCurvedList"/>
    <dgm:cxn modelId="{4775043F-B8C1-4F91-B21E-491113A6FE34}" type="presParOf" srcId="{15944DC7-78EE-4952-819D-2341008033B7}" destId="{89A07B5E-81F1-4AD0-B06F-8FA631893E4A}" srcOrd="4" destOrd="0" presId="urn:microsoft.com/office/officeart/2008/layout/VerticalCurvedList"/>
    <dgm:cxn modelId="{626558CF-4E41-4193-89A1-C88EB8BFC00E}" type="presParOf" srcId="{89A07B5E-81F1-4AD0-B06F-8FA631893E4A}" destId="{33DBA628-2903-48FE-8547-9178517ACD22}" srcOrd="0" destOrd="0" presId="urn:microsoft.com/office/officeart/2008/layout/VerticalCurvedList"/>
    <dgm:cxn modelId="{0924F11D-7CC7-4858-8A94-4E5FCEDDED11}" type="presParOf" srcId="{15944DC7-78EE-4952-819D-2341008033B7}" destId="{7FB21B2E-0970-41FE-A0ED-09C6CFF8F334}" srcOrd="5" destOrd="0" presId="urn:microsoft.com/office/officeart/2008/layout/VerticalCurvedList"/>
    <dgm:cxn modelId="{6A9B1A5B-256F-4C39-8EFE-026DBA935E02}" type="presParOf" srcId="{15944DC7-78EE-4952-819D-2341008033B7}" destId="{C2CEA758-CEED-49CF-8A45-42925BF30BDB}" srcOrd="6" destOrd="0" presId="urn:microsoft.com/office/officeart/2008/layout/VerticalCurvedList"/>
    <dgm:cxn modelId="{2838180B-B7A3-489C-B77B-2FC6DEB1FA7D}" type="presParOf" srcId="{C2CEA758-CEED-49CF-8A45-42925BF30BDB}" destId="{55F56528-AD49-4377-A5F0-8583B3AADCD5}" srcOrd="0" destOrd="0" presId="urn:microsoft.com/office/officeart/2008/layout/VerticalCurvedList"/>
    <dgm:cxn modelId="{20BFE8E6-B5A6-4510-A017-7C2D14D78176}" type="presParOf" srcId="{15944DC7-78EE-4952-819D-2341008033B7}" destId="{BA3D4E4B-F960-41BE-BD56-C0BABC83C3A7}" srcOrd="7" destOrd="0" presId="urn:microsoft.com/office/officeart/2008/layout/VerticalCurvedList"/>
    <dgm:cxn modelId="{31B9ADFF-D5C1-4311-BDFE-1AC3617B2568}" type="presParOf" srcId="{15944DC7-78EE-4952-819D-2341008033B7}" destId="{4623764C-511A-45BA-A290-F123A093CC8A}" srcOrd="8" destOrd="0" presId="urn:microsoft.com/office/officeart/2008/layout/VerticalCurvedList"/>
    <dgm:cxn modelId="{08622150-7747-4A68-9930-28770BB2859F}" type="presParOf" srcId="{4623764C-511A-45BA-A290-F123A093CC8A}" destId="{E8EA57B5-1E39-424D-92F7-98F04570762B}" srcOrd="0" destOrd="0" presId="urn:microsoft.com/office/officeart/2008/layout/VerticalCurvedList"/>
    <dgm:cxn modelId="{686300ED-4F95-469D-A3A2-7547A065CBD8}" type="presParOf" srcId="{15944DC7-78EE-4952-819D-2341008033B7}" destId="{FCF01149-E7D4-46FB-B0A9-49B7631F9CB1}" srcOrd="9" destOrd="0" presId="urn:microsoft.com/office/officeart/2008/layout/VerticalCurvedList"/>
    <dgm:cxn modelId="{13543058-7E41-459F-AD4B-16BBFAC82312}" type="presParOf" srcId="{15944DC7-78EE-4952-819D-2341008033B7}" destId="{4E4DB5F7-B735-42CA-9BAD-3D84A4B6E232}" srcOrd="10" destOrd="0" presId="urn:microsoft.com/office/officeart/2008/layout/VerticalCurvedList"/>
    <dgm:cxn modelId="{79FA6676-AD68-42F2-B20C-5A6E28C4AE12}" type="presParOf" srcId="{4E4DB5F7-B735-42CA-9BAD-3D84A4B6E232}" destId="{BEDDA61B-049A-4DA7-B7AD-8A972F9EA2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CB4938-4C85-43C6-956F-E7A2F983C314}" type="doc">
      <dgm:prSet loTypeId="urn:microsoft.com/office/officeart/2005/8/layout/chevron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3218E19-20D8-4CDF-948D-C44FE438952B}">
      <dgm:prSet phldrT="[Текст]" custT="1"/>
      <dgm:spPr/>
      <dgm:t>
        <a:bodyPr/>
        <a:lstStyle/>
        <a:p>
          <a:r>
            <a:rPr lang="ru-RU" sz="2500" b="0" smtClean="0"/>
            <a:t> </a:t>
          </a:r>
          <a:endParaRPr lang="ru-RU" sz="2500" b="0" dirty="0"/>
        </a:p>
      </dgm:t>
    </dgm:pt>
    <dgm:pt modelId="{FD7DF4C5-C460-49F7-A2CF-FC323350C61F}" type="parTrans" cxnId="{EA497505-7A92-44A5-821B-2B3A16EAE09F}">
      <dgm:prSet/>
      <dgm:spPr/>
      <dgm:t>
        <a:bodyPr/>
        <a:lstStyle/>
        <a:p>
          <a:endParaRPr lang="ru-RU" sz="2500"/>
        </a:p>
      </dgm:t>
    </dgm:pt>
    <dgm:pt modelId="{034DCC7B-8A50-4313-84DE-47A8C9BE8CBE}" type="sibTrans" cxnId="{EA497505-7A92-44A5-821B-2B3A16EAE09F}">
      <dgm:prSet/>
      <dgm:spPr/>
      <dgm:t>
        <a:bodyPr/>
        <a:lstStyle/>
        <a:p>
          <a:endParaRPr lang="ru-RU" sz="2500"/>
        </a:p>
      </dgm:t>
    </dgm:pt>
    <dgm:pt modelId="{AB3E19E5-8D80-47B9-BD2A-068C3DB010AA}">
      <dgm:prSet phldrT="[Текст]" custT="1"/>
      <dgm:spPr/>
      <dgm:t>
        <a:bodyPr/>
        <a:lstStyle/>
        <a:p>
          <a:r>
            <a:rPr lang="ru-RU" sz="2500" b="0" dirty="0" smtClean="0"/>
            <a:t> </a:t>
          </a:r>
          <a:endParaRPr lang="ru-RU" sz="2500" b="0" dirty="0"/>
        </a:p>
      </dgm:t>
    </dgm:pt>
    <dgm:pt modelId="{DBBCCC52-45A8-4B26-A107-C9FD03D89215}" type="parTrans" cxnId="{3E8B97CD-17CE-4C42-8A47-7C29F54E313B}">
      <dgm:prSet/>
      <dgm:spPr/>
      <dgm:t>
        <a:bodyPr/>
        <a:lstStyle/>
        <a:p>
          <a:endParaRPr lang="ru-RU" sz="2500"/>
        </a:p>
      </dgm:t>
    </dgm:pt>
    <dgm:pt modelId="{81CF3C3B-0867-4922-ACE0-52AE10449E9E}" type="sibTrans" cxnId="{3E8B97CD-17CE-4C42-8A47-7C29F54E313B}">
      <dgm:prSet/>
      <dgm:spPr/>
      <dgm:t>
        <a:bodyPr/>
        <a:lstStyle/>
        <a:p>
          <a:endParaRPr lang="ru-RU" sz="2500"/>
        </a:p>
      </dgm:t>
    </dgm:pt>
    <dgm:pt modelId="{DFC1B8FC-4758-4E2A-89F6-13D80D1E67EA}">
      <dgm:prSet custT="1"/>
      <dgm:spPr/>
      <dgm:t>
        <a:bodyPr/>
        <a:lstStyle/>
        <a:p>
          <a:r>
            <a:rPr lang="ru-RU" sz="2500" b="0" smtClean="0"/>
            <a:t> </a:t>
          </a:r>
          <a:endParaRPr lang="ru-RU" sz="2500" b="0" dirty="0"/>
        </a:p>
      </dgm:t>
    </dgm:pt>
    <dgm:pt modelId="{2658CAEA-522A-40AD-8672-3578B950B1DA}" type="parTrans" cxnId="{9F03F296-8938-4A99-8605-CB535F3FE16F}">
      <dgm:prSet/>
      <dgm:spPr/>
      <dgm:t>
        <a:bodyPr/>
        <a:lstStyle/>
        <a:p>
          <a:endParaRPr lang="ru-RU" sz="2500"/>
        </a:p>
      </dgm:t>
    </dgm:pt>
    <dgm:pt modelId="{FBCB0811-108C-4FE5-AC14-0B044BDC55D2}" type="sibTrans" cxnId="{9F03F296-8938-4A99-8605-CB535F3FE16F}">
      <dgm:prSet/>
      <dgm:spPr/>
      <dgm:t>
        <a:bodyPr/>
        <a:lstStyle/>
        <a:p>
          <a:endParaRPr lang="ru-RU" sz="2500"/>
        </a:p>
      </dgm:t>
    </dgm:pt>
    <dgm:pt modelId="{0F69B349-0DCE-482B-A2A5-55A1B75AED2F}">
      <dgm:prSet phldrT="[Текст]" custT="1"/>
      <dgm:spPr/>
      <dgm:t>
        <a:bodyPr/>
        <a:lstStyle/>
        <a:p>
          <a:endParaRPr lang="ru-RU" sz="2500" dirty="0"/>
        </a:p>
      </dgm:t>
    </dgm:pt>
    <dgm:pt modelId="{74819B2D-2C3F-494C-85FF-063A5B44A3CF}" type="parTrans" cxnId="{8CB964C3-1ABC-4C76-B608-47C1F0B0F456}">
      <dgm:prSet/>
      <dgm:spPr/>
      <dgm:t>
        <a:bodyPr/>
        <a:lstStyle/>
        <a:p>
          <a:endParaRPr lang="ru-RU" sz="2500"/>
        </a:p>
      </dgm:t>
    </dgm:pt>
    <dgm:pt modelId="{1AB585B5-EB0D-4FED-8BA7-1100CF884075}" type="sibTrans" cxnId="{8CB964C3-1ABC-4C76-B608-47C1F0B0F456}">
      <dgm:prSet/>
      <dgm:spPr/>
      <dgm:t>
        <a:bodyPr/>
        <a:lstStyle/>
        <a:p>
          <a:endParaRPr lang="ru-RU" sz="2500"/>
        </a:p>
      </dgm:t>
    </dgm:pt>
    <dgm:pt modelId="{07A6766E-DD12-44B5-AC8E-28FDE81D9309}">
      <dgm:prSet phldrT="[Текст]" custT="1"/>
      <dgm:spPr/>
      <dgm:t>
        <a:bodyPr/>
        <a:lstStyle/>
        <a:p>
          <a:r>
            <a:rPr lang="en-US" sz="2300" b="0" i="1" dirty="0" smtClean="0"/>
            <a:t>more than </a:t>
          </a:r>
          <a:r>
            <a:rPr lang="en-US" sz="2300" b="1" i="1" dirty="0" smtClean="0">
              <a:solidFill>
                <a:srgbClr val="7030A0"/>
              </a:solidFill>
            </a:rPr>
            <a:t>5 thousand </a:t>
          </a:r>
          <a:r>
            <a:rPr lang="en-US" sz="2300" b="0" i="1" dirty="0" smtClean="0"/>
            <a:t>transactions amounted </a:t>
          </a:r>
          <a:r>
            <a:rPr lang="ru-RU" sz="2300" b="1" i="1" dirty="0" smtClean="0">
              <a:solidFill>
                <a:srgbClr val="7030A0"/>
              </a:solidFill>
            </a:rPr>
            <a:t>30</a:t>
          </a:r>
          <a:r>
            <a:rPr lang="en-US" sz="2300" b="0" i="1" dirty="0" smtClean="0"/>
            <a:t> million US dollars</a:t>
          </a:r>
          <a:endParaRPr lang="ru-RU" sz="2300" b="0" i="1" dirty="0"/>
        </a:p>
      </dgm:t>
    </dgm:pt>
    <dgm:pt modelId="{8FC2A4FA-1C75-43AA-AA43-B70197410C1A}" type="parTrans" cxnId="{6DBD11A5-8F5F-4C25-ABFE-8B3499E49EF1}">
      <dgm:prSet/>
      <dgm:spPr/>
      <dgm:t>
        <a:bodyPr/>
        <a:lstStyle/>
        <a:p>
          <a:endParaRPr lang="ru-RU" sz="2500"/>
        </a:p>
      </dgm:t>
    </dgm:pt>
    <dgm:pt modelId="{A2C647F1-D9FB-4425-ADED-FD3EE5F5310E}" type="sibTrans" cxnId="{6DBD11A5-8F5F-4C25-ABFE-8B3499E49EF1}">
      <dgm:prSet/>
      <dgm:spPr/>
      <dgm:t>
        <a:bodyPr/>
        <a:lstStyle/>
        <a:p>
          <a:endParaRPr lang="ru-RU" sz="2500"/>
        </a:p>
      </dgm:t>
    </dgm:pt>
    <dgm:pt modelId="{C60807B5-3522-4FF5-B0AE-F881726933A8}">
      <dgm:prSet phldrT="[Текст]" custT="1"/>
      <dgm:spPr/>
      <dgm:t>
        <a:bodyPr/>
        <a:lstStyle/>
        <a:p>
          <a:r>
            <a:rPr lang="en-US" sz="2300" b="1" i="1" dirty="0" smtClean="0">
              <a:solidFill>
                <a:srgbClr val="7030A0"/>
              </a:solidFill>
            </a:rPr>
            <a:t>8 500 </a:t>
          </a:r>
          <a:r>
            <a:rPr lang="en-US" sz="2300" b="0" i="1" dirty="0" smtClean="0"/>
            <a:t>transactions the amounted </a:t>
          </a:r>
          <a:r>
            <a:rPr lang="ru-RU" sz="2300" b="1" i="1" dirty="0" smtClean="0">
              <a:solidFill>
                <a:srgbClr val="7030A0"/>
              </a:solidFill>
            </a:rPr>
            <a:t>40</a:t>
          </a:r>
          <a:r>
            <a:rPr lang="en-US" sz="2300" b="0" i="1" dirty="0" smtClean="0"/>
            <a:t> million US dollars</a:t>
          </a:r>
          <a:endParaRPr lang="ru-RU" sz="2300" b="0" i="1" dirty="0"/>
        </a:p>
      </dgm:t>
    </dgm:pt>
    <dgm:pt modelId="{948CD730-55BA-46EC-A82B-8B68A2990509}" type="parTrans" cxnId="{0C36CD48-DA62-4F52-A3BD-06F770DB396F}">
      <dgm:prSet/>
      <dgm:spPr/>
      <dgm:t>
        <a:bodyPr/>
        <a:lstStyle/>
        <a:p>
          <a:endParaRPr lang="ru-RU" sz="2500"/>
        </a:p>
      </dgm:t>
    </dgm:pt>
    <dgm:pt modelId="{FA730028-BD5F-43D3-8603-6C921D0F8A30}" type="sibTrans" cxnId="{0C36CD48-DA62-4F52-A3BD-06F770DB396F}">
      <dgm:prSet/>
      <dgm:spPr/>
      <dgm:t>
        <a:bodyPr/>
        <a:lstStyle/>
        <a:p>
          <a:endParaRPr lang="ru-RU" sz="2500"/>
        </a:p>
      </dgm:t>
    </dgm:pt>
    <dgm:pt modelId="{4AA914E0-CFCA-44C7-A2EA-D7BD648C8377}">
      <dgm:prSet custT="1"/>
      <dgm:spPr/>
      <dgm:t>
        <a:bodyPr/>
        <a:lstStyle/>
        <a:p>
          <a:r>
            <a:rPr lang="en-US" sz="2300" b="0" i="1" dirty="0" smtClean="0"/>
            <a:t>about </a:t>
          </a:r>
          <a:r>
            <a:rPr lang="ru-RU" sz="2300" b="1" i="1" dirty="0" smtClean="0">
              <a:solidFill>
                <a:srgbClr val="7030A0"/>
              </a:solidFill>
            </a:rPr>
            <a:t>150</a:t>
          </a:r>
          <a:r>
            <a:rPr lang="en-US" sz="2300" b="0" i="1" dirty="0" smtClean="0"/>
            <a:t> new clients</a:t>
          </a:r>
          <a:endParaRPr lang="ru-RU" sz="2300" i="1" dirty="0"/>
        </a:p>
      </dgm:t>
    </dgm:pt>
    <dgm:pt modelId="{9D992E7B-949B-4544-9ABD-7DF069C2EBBA}" type="parTrans" cxnId="{EB150C2E-25AD-42BB-98F3-49A9DDB3890F}">
      <dgm:prSet/>
      <dgm:spPr/>
      <dgm:t>
        <a:bodyPr/>
        <a:lstStyle/>
        <a:p>
          <a:endParaRPr lang="ru-RU" sz="2500"/>
        </a:p>
      </dgm:t>
    </dgm:pt>
    <dgm:pt modelId="{E292CBA6-9C27-43EC-9B77-874414594319}" type="sibTrans" cxnId="{EB150C2E-25AD-42BB-98F3-49A9DDB3890F}">
      <dgm:prSet/>
      <dgm:spPr/>
      <dgm:t>
        <a:bodyPr/>
        <a:lstStyle/>
        <a:p>
          <a:endParaRPr lang="ru-RU" sz="2500"/>
        </a:p>
      </dgm:t>
    </dgm:pt>
    <dgm:pt modelId="{4ED9AA2D-48FA-4ACE-8BF0-6253733ABED9}">
      <dgm:prSet phldrT="[Текст]" custT="1"/>
      <dgm:spPr/>
      <dgm:t>
        <a:bodyPr/>
        <a:lstStyle/>
        <a:p>
          <a:r>
            <a:rPr lang="en-US" sz="2300" b="0" i="1" dirty="0" smtClean="0"/>
            <a:t>more than new </a:t>
          </a:r>
          <a:r>
            <a:rPr lang="en-US" sz="2300" b="1" i="1" dirty="0" smtClean="0">
              <a:solidFill>
                <a:srgbClr val="7030A0"/>
              </a:solidFill>
            </a:rPr>
            <a:t>60</a:t>
          </a:r>
          <a:r>
            <a:rPr lang="en-US" sz="2300" b="0" i="1" dirty="0" smtClean="0"/>
            <a:t> standard contracts</a:t>
          </a:r>
          <a:endParaRPr lang="ru-RU" sz="2300" b="0" i="1" dirty="0"/>
        </a:p>
      </dgm:t>
    </dgm:pt>
    <dgm:pt modelId="{64385286-F84C-408B-9F10-63F3102C542B}" type="parTrans" cxnId="{301174DD-223C-43A9-ABBB-362FDE5639F8}">
      <dgm:prSet/>
      <dgm:spPr/>
      <dgm:t>
        <a:bodyPr/>
        <a:lstStyle/>
        <a:p>
          <a:endParaRPr lang="ru-RU" sz="2500"/>
        </a:p>
      </dgm:t>
    </dgm:pt>
    <dgm:pt modelId="{DE8A530F-B43F-49C6-B366-A0F9DE9E6D45}" type="sibTrans" cxnId="{301174DD-223C-43A9-ABBB-362FDE5639F8}">
      <dgm:prSet/>
      <dgm:spPr/>
      <dgm:t>
        <a:bodyPr/>
        <a:lstStyle/>
        <a:p>
          <a:endParaRPr lang="ru-RU" sz="2500"/>
        </a:p>
      </dgm:t>
    </dgm:pt>
    <dgm:pt modelId="{F62D140D-DEE1-4E57-B143-F5C332A16332}" type="pres">
      <dgm:prSet presAssocID="{14CB4938-4C85-43C6-956F-E7A2F983C3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23B8D-1B19-474C-8249-E278383F1324}" type="pres">
      <dgm:prSet presAssocID="{0F69B349-0DCE-482B-A2A5-55A1B75AED2F}" presName="composite" presStyleCnt="0"/>
      <dgm:spPr/>
      <dgm:t>
        <a:bodyPr/>
        <a:lstStyle/>
        <a:p>
          <a:endParaRPr lang="ru-RU"/>
        </a:p>
      </dgm:t>
    </dgm:pt>
    <dgm:pt modelId="{D4B1C0F3-17C9-4F49-B644-B807A5A410E7}" type="pres">
      <dgm:prSet presAssocID="{0F69B349-0DCE-482B-A2A5-55A1B75AED2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6ECC0-FED3-413A-A3BE-E1E3501E1891}" type="pres">
      <dgm:prSet presAssocID="{0F69B349-0DCE-482B-A2A5-55A1B75AED2F}" presName="descendantText" presStyleLbl="alignAcc1" presStyleIdx="0" presStyleCnt="4" custLinFactNeighborX="1218" custLinFactNeighborY="-1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AE84F-FA24-44E4-A08D-67C699D73E92}" type="pres">
      <dgm:prSet presAssocID="{1AB585B5-EB0D-4FED-8BA7-1100CF884075}" presName="sp" presStyleCnt="0"/>
      <dgm:spPr/>
      <dgm:t>
        <a:bodyPr/>
        <a:lstStyle/>
        <a:p>
          <a:endParaRPr lang="ru-RU"/>
        </a:p>
      </dgm:t>
    </dgm:pt>
    <dgm:pt modelId="{A5F700F8-7B1C-4863-9D43-718E922CE399}" type="pres">
      <dgm:prSet presAssocID="{E3218E19-20D8-4CDF-948D-C44FE438952B}" presName="composite" presStyleCnt="0"/>
      <dgm:spPr/>
      <dgm:t>
        <a:bodyPr/>
        <a:lstStyle/>
        <a:p>
          <a:endParaRPr lang="ru-RU"/>
        </a:p>
      </dgm:t>
    </dgm:pt>
    <dgm:pt modelId="{D1470CEB-040D-42A4-A468-23464BA5F1FB}" type="pres">
      <dgm:prSet presAssocID="{E3218E19-20D8-4CDF-948D-C44FE438952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2CB8E-30D3-4EC7-87F6-D045B4166016}" type="pres">
      <dgm:prSet presAssocID="{E3218E19-20D8-4CDF-948D-C44FE438952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CD73A-C05F-4372-BF35-6FF2AD02C75C}" type="pres">
      <dgm:prSet presAssocID="{034DCC7B-8A50-4313-84DE-47A8C9BE8CBE}" presName="sp" presStyleCnt="0"/>
      <dgm:spPr/>
      <dgm:t>
        <a:bodyPr/>
        <a:lstStyle/>
        <a:p>
          <a:endParaRPr lang="ru-RU"/>
        </a:p>
      </dgm:t>
    </dgm:pt>
    <dgm:pt modelId="{CE6E1F3E-D209-4BEC-BAF7-A0C7A266BE4C}" type="pres">
      <dgm:prSet presAssocID="{DFC1B8FC-4758-4E2A-89F6-13D80D1E67EA}" presName="composite" presStyleCnt="0"/>
      <dgm:spPr/>
      <dgm:t>
        <a:bodyPr/>
        <a:lstStyle/>
        <a:p>
          <a:endParaRPr lang="ru-RU"/>
        </a:p>
      </dgm:t>
    </dgm:pt>
    <dgm:pt modelId="{EFE692E2-2997-427E-ADBA-FAC010A4DC93}" type="pres">
      <dgm:prSet presAssocID="{DFC1B8FC-4758-4E2A-89F6-13D80D1E67E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9B2B0-1920-4ECD-A952-194B2B882170}" type="pres">
      <dgm:prSet presAssocID="{DFC1B8FC-4758-4E2A-89F6-13D80D1E67EA}" presName="descendantText" presStyleLbl="alignAcc1" presStyleIdx="2" presStyleCnt="4" custLinFactNeighborX="396" custLinFactNeighborY="1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2B603-469A-4872-8575-AF3191038C0A}" type="pres">
      <dgm:prSet presAssocID="{FBCB0811-108C-4FE5-AC14-0B044BDC55D2}" presName="sp" presStyleCnt="0"/>
      <dgm:spPr/>
      <dgm:t>
        <a:bodyPr/>
        <a:lstStyle/>
        <a:p>
          <a:endParaRPr lang="ru-RU"/>
        </a:p>
      </dgm:t>
    </dgm:pt>
    <dgm:pt modelId="{A17D6F0A-430E-464B-A52B-716811A6342F}" type="pres">
      <dgm:prSet presAssocID="{AB3E19E5-8D80-47B9-BD2A-068C3DB010AA}" presName="composite" presStyleCnt="0"/>
      <dgm:spPr/>
      <dgm:t>
        <a:bodyPr/>
        <a:lstStyle/>
        <a:p>
          <a:endParaRPr lang="ru-RU"/>
        </a:p>
      </dgm:t>
    </dgm:pt>
    <dgm:pt modelId="{2D0A9327-7938-4C2B-BD3D-9E7D9F8460E3}" type="pres">
      <dgm:prSet presAssocID="{AB3E19E5-8D80-47B9-BD2A-068C3DB010A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BD498-B3C7-4EB3-9504-D31F2853C9F8}" type="pres">
      <dgm:prSet presAssocID="{AB3E19E5-8D80-47B9-BD2A-068C3DB010A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AA386-93C1-4BF2-8E51-7740E2880699}" type="presOf" srcId="{4AA914E0-CFCA-44C7-A2EA-D7BD648C8377}" destId="{09C9B2B0-1920-4ECD-A952-194B2B882170}" srcOrd="0" destOrd="0" presId="urn:microsoft.com/office/officeart/2005/8/layout/chevron2"/>
    <dgm:cxn modelId="{8CB964C3-1ABC-4C76-B608-47C1F0B0F456}" srcId="{14CB4938-4C85-43C6-956F-E7A2F983C314}" destId="{0F69B349-0DCE-482B-A2A5-55A1B75AED2F}" srcOrd="0" destOrd="0" parTransId="{74819B2D-2C3F-494C-85FF-063A5B44A3CF}" sibTransId="{1AB585B5-EB0D-4FED-8BA7-1100CF884075}"/>
    <dgm:cxn modelId="{BBEC0200-4F9F-49D4-B7A0-A1458608246A}" type="presOf" srcId="{DFC1B8FC-4758-4E2A-89F6-13D80D1E67EA}" destId="{EFE692E2-2997-427E-ADBA-FAC010A4DC93}" srcOrd="0" destOrd="0" presId="urn:microsoft.com/office/officeart/2005/8/layout/chevron2"/>
    <dgm:cxn modelId="{3E8B97CD-17CE-4C42-8A47-7C29F54E313B}" srcId="{14CB4938-4C85-43C6-956F-E7A2F983C314}" destId="{AB3E19E5-8D80-47B9-BD2A-068C3DB010AA}" srcOrd="3" destOrd="0" parTransId="{DBBCCC52-45A8-4B26-A107-C9FD03D89215}" sibTransId="{81CF3C3B-0867-4922-ACE0-52AE10449E9E}"/>
    <dgm:cxn modelId="{4DDE4228-B60E-47DD-B9B7-E101936BC621}" type="presOf" srcId="{0F69B349-0DCE-482B-A2A5-55A1B75AED2F}" destId="{D4B1C0F3-17C9-4F49-B644-B807A5A410E7}" srcOrd="0" destOrd="0" presId="urn:microsoft.com/office/officeart/2005/8/layout/chevron2"/>
    <dgm:cxn modelId="{DB2CFA42-1B43-4BC0-9521-1798C183E954}" type="presOf" srcId="{07A6766E-DD12-44B5-AC8E-28FDE81D9309}" destId="{D686ECC0-FED3-413A-A3BE-E1E3501E1891}" srcOrd="0" destOrd="0" presId="urn:microsoft.com/office/officeart/2005/8/layout/chevron2"/>
    <dgm:cxn modelId="{6DBD11A5-8F5F-4C25-ABFE-8B3499E49EF1}" srcId="{0F69B349-0DCE-482B-A2A5-55A1B75AED2F}" destId="{07A6766E-DD12-44B5-AC8E-28FDE81D9309}" srcOrd="0" destOrd="0" parTransId="{8FC2A4FA-1C75-43AA-AA43-B70197410C1A}" sibTransId="{A2C647F1-D9FB-4425-ADED-FD3EE5F5310E}"/>
    <dgm:cxn modelId="{301174DD-223C-43A9-ABBB-362FDE5639F8}" srcId="{AB3E19E5-8D80-47B9-BD2A-068C3DB010AA}" destId="{4ED9AA2D-48FA-4ACE-8BF0-6253733ABED9}" srcOrd="0" destOrd="0" parTransId="{64385286-F84C-408B-9F10-63F3102C542B}" sibTransId="{DE8A530F-B43F-49C6-B366-A0F9DE9E6D45}"/>
    <dgm:cxn modelId="{E9401E35-FBAF-41D4-B491-B9ED6211FD6B}" type="presOf" srcId="{14CB4938-4C85-43C6-956F-E7A2F983C314}" destId="{F62D140D-DEE1-4E57-B143-F5C332A16332}" srcOrd="0" destOrd="0" presId="urn:microsoft.com/office/officeart/2005/8/layout/chevron2"/>
    <dgm:cxn modelId="{EBD9F515-F905-4133-A5F7-62B8E8CAE446}" type="presOf" srcId="{C60807B5-3522-4FF5-B0AE-F881726933A8}" destId="{B372CB8E-30D3-4EC7-87F6-D045B4166016}" srcOrd="0" destOrd="0" presId="urn:microsoft.com/office/officeart/2005/8/layout/chevron2"/>
    <dgm:cxn modelId="{EB150C2E-25AD-42BB-98F3-49A9DDB3890F}" srcId="{DFC1B8FC-4758-4E2A-89F6-13D80D1E67EA}" destId="{4AA914E0-CFCA-44C7-A2EA-D7BD648C8377}" srcOrd="0" destOrd="0" parTransId="{9D992E7B-949B-4544-9ABD-7DF069C2EBBA}" sibTransId="{E292CBA6-9C27-43EC-9B77-874414594319}"/>
    <dgm:cxn modelId="{CE182CFD-632C-4635-8293-5A1B9CBBCC3E}" type="presOf" srcId="{AB3E19E5-8D80-47B9-BD2A-068C3DB010AA}" destId="{2D0A9327-7938-4C2B-BD3D-9E7D9F8460E3}" srcOrd="0" destOrd="0" presId="urn:microsoft.com/office/officeart/2005/8/layout/chevron2"/>
    <dgm:cxn modelId="{EA497505-7A92-44A5-821B-2B3A16EAE09F}" srcId="{14CB4938-4C85-43C6-956F-E7A2F983C314}" destId="{E3218E19-20D8-4CDF-948D-C44FE438952B}" srcOrd="1" destOrd="0" parTransId="{FD7DF4C5-C460-49F7-A2CF-FC323350C61F}" sibTransId="{034DCC7B-8A50-4313-84DE-47A8C9BE8CBE}"/>
    <dgm:cxn modelId="{0C36CD48-DA62-4F52-A3BD-06F770DB396F}" srcId="{E3218E19-20D8-4CDF-948D-C44FE438952B}" destId="{C60807B5-3522-4FF5-B0AE-F881726933A8}" srcOrd="0" destOrd="0" parTransId="{948CD730-55BA-46EC-A82B-8B68A2990509}" sibTransId="{FA730028-BD5F-43D3-8603-6C921D0F8A30}"/>
    <dgm:cxn modelId="{9F03F296-8938-4A99-8605-CB535F3FE16F}" srcId="{14CB4938-4C85-43C6-956F-E7A2F983C314}" destId="{DFC1B8FC-4758-4E2A-89F6-13D80D1E67EA}" srcOrd="2" destOrd="0" parTransId="{2658CAEA-522A-40AD-8672-3578B950B1DA}" sibTransId="{FBCB0811-108C-4FE5-AC14-0B044BDC55D2}"/>
    <dgm:cxn modelId="{2903B015-A2F0-413D-B902-3B558986E744}" type="presOf" srcId="{E3218E19-20D8-4CDF-948D-C44FE438952B}" destId="{D1470CEB-040D-42A4-A468-23464BA5F1FB}" srcOrd="0" destOrd="0" presId="urn:microsoft.com/office/officeart/2005/8/layout/chevron2"/>
    <dgm:cxn modelId="{79EF21F9-5625-424D-9B4B-F13AD8D91CCF}" type="presOf" srcId="{4ED9AA2D-48FA-4ACE-8BF0-6253733ABED9}" destId="{CC2BD498-B3C7-4EB3-9504-D31F2853C9F8}" srcOrd="0" destOrd="0" presId="urn:microsoft.com/office/officeart/2005/8/layout/chevron2"/>
    <dgm:cxn modelId="{01C4DB5B-45EE-4C2A-A561-0A08664F9668}" type="presParOf" srcId="{F62D140D-DEE1-4E57-B143-F5C332A16332}" destId="{1AA23B8D-1B19-474C-8249-E278383F1324}" srcOrd="0" destOrd="0" presId="urn:microsoft.com/office/officeart/2005/8/layout/chevron2"/>
    <dgm:cxn modelId="{415D41DB-3FFF-43AC-BA3F-A15E0271D239}" type="presParOf" srcId="{1AA23B8D-1B19-474C-8249-E278383F1324}" destId="{D4B1C0F3-17C9-4F49-B644-B807A5A410E7}" srcOrd="0" destOrd="0" presId="urn:microsoft.com/office/officeart/2005/8/layout/chevron2"/>
    <dgm:cxn modelId="{3542F470-DB76-48A8-8775-BAD45F2FBF20}" type="presParOf" srcId="{1AA23B8D-1B19-474C-8249-E278383F1324}" destId="{D686ECC0-FED3-413A-A3BE-E1E3501E1891}" srcOrd="1" destOrd="0" presId="urn:microsoft.com/office/officeart/2005/8/layout/chevron2"/>
    <dgm:cxn modelId="{5895EEC2-DD0D-471D-8BC2-BE330CCCD0FF}" type="presParOf" srcId="{F62D140D-DEE1-4E57-B143-F5C332A16332}" destId="{07BAE84F-FA24-44E4-A08D-67C699D73E92}" srcOrd="1" destOrd="0" presId="urn:microsoft.com/office/officeart/2005/8/layout/chevron2"/>
    <dgm:cxn modelId="{561DF398-4676-49B6-B426-56CDD0CDCF47}" type="presParOf" srcId="{F62D140D-DEE1-4E57-B143-F5C332A16332}" destId="{A5F700F8-7B1C-4863-9D43-718E922CE399}" srcOrd="2" destOrd="0" presId="urn:microsoft.com/office/officeart/2005/8/layout/chevron2"/>
    <dgm:cxn modelId="{B7244D64-011C-430B-821A-A6458E444A73}" type="presParOf" srcId="{A5F700F8-7B1C-4863-9D43-718E922CE399}" destId="{D1470CEB-040D-42A4-A468-23464BA5F1FB}" srcOrd="0" destOrd="0" presId="urn:microsoft.com/office/officeart/2005/8/layout/chevron2"/>
    <dgm:cxn modelId="{4CBDE4F2-8094-4A99-A987-46C71E715CCD}" type="presParOf" srcId="{A5F700F8-7B1C-4863-9D43-718E922CE399}" destId="{B372CB8E-30D3-4EC7-87F6-D045B4166016}" srcOrd="1" destOrd="0" presId="urn:microsoft.com/office/officeart/2005/8/layout/chevron2"/>
    <dgm:cxn modelId="{4FDC3400-46F3-4C92-9AEE-83BA14959DB8}" type="presParOf" srcId="{F62D140D-DEE1-4E57-B143-F5C332A16332}" destId="{BA6CD73A-C05F-4372-BF35-6FF2AD02C75C}" srcOrd="3" destOrd="0" presId="urn:microsoft.com/office/officeart/2005/8/layout/chevron2"/>
    <dgm:cxn modelId="{6E940844-20D2-47D6-8706-D20ED0631E0E}" type="presParOf" srcId="{F62D140D-DEE1-4E57-B143-F5C332A16332}" destId="{CE6E1F3E-D209-4BEC-BAF7-A0C7A266BE4C}" srcOrd="4" destOrd="0" presId="urn:microsoft.com/office/officeart/2005/8/layout/chevron2"/>
    <dgm:cxn modelId="{7244D870-0E10-4A12-A518-3A77BE703638}" type="presParOf" srcId="{CE6E1F3E-D209-4BEC-BAF7-A0C7A266BE4C}" destId="{EFE692E2-2997-427E-ADBA-FAC010A4DC93}" srcOrd="0" destOrd="0" presId="urn:microsoft.com/office/officeart/2005/8/layout/chevron2"/>
    <dgm:cxn modelId="{4C13414B-5851-46CF-90C2-84AE66CE553C}" type="presParOf" srcId="{CE6E1F3E-D209-4BEC-BAF7-A0C7A266BE4C}" destId="{09C9B2B0-1920-4ECD-A952-194B2B882170}" srcOrd="1" destOrd="0" presId="urn:microsoft.com/office/officeart/2005/8/layout/chevron2"/>
    <dgm:cxn modelId="{7A0DE125-C407-4BD6-9B70-173E57CC4D34}" type="presParOf" srcId="{F62D140D-DEE1-4E57-B143-F5C332A16332}" destId="{49A2B603-469A-4872-8575-AF3191038C0A}" srcOrd="5" destOrd="0" presId="urn:microsoft.com/office/officeart/2005/8/layout/chevron2"/>
    <dgm:cxn modelId="{6DD6E156-76C2-4442-B2C6-6975A948ADF8}" type="presParOf" srcId="{F62D140D-DEE1-4E57-B143-F5C332A16332}" destId="{A17D6F0A-430E-464B-A52B-716811A6342F}" srcOrd="6" destOrd="0" presId="urn:microsoft.com/office/officeart/2005/8/layout/chevron2"/>
    <dgm:cxn modelId="{DA75003A-7E34-4302-9478-B5C16066126E}" type="presParOf" srcId="{A17D6F0A-430E-464B-A52B-716811A6342F}" destId="{2D0A9327-7938-4C2B-BD3D-9E7D9F8460E3}" srcOrd="0" destOrd="0" presId="urn:microsoft.com/office/officeart/2005/8/layout/chevron2"/>
    <dgm:cxn modelId="{0D622F67-B25A-46D0-8D91-A67A5EA65271}" type="presParOf" srcId="{A17D6F0A-430E-464B-A52B-716811A6342F}" destId="{CC2BD498-B3C7-4EB3-9504-D31F2853C9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53AC72-3C98-4455-9291-789E895722D7}" type="doc">
      <dgm:prSet loTypeId="urn:microsoft.com/office/officeart/2005/8/layout/lProcess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CFEE3CB-0B67-45DC-9E37-3B7A92C2589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b="1" i="1" dirty="0" smtClean="0">
              <a:solidFill>
                <a:srgbClr val="002060"/>
              </a:solidFill>
            </a:rPr>
            <a:t>Software solutions </a:t>
          </a:r>
          <a:r>
            <a:rPr lang="ru-RU" sz="1400" b="1" i="1" dirty="0" smtClean="0">
              <a:solidFill>
                <a:srgbClr val="002060"/>
              </a:solidFill>
            </a:rPr>
            <a:t>(</a:t>
          </a:r>
          <a:r>
            <a:rPr lang="en-US" sz="1400" b="1" i="1" dirty="0" smtClean="0">
              <a:solidFill>
                <a:srgbClr val="002060"/>
              </a:solidFill>
            </a:rPr>
            <a:t>listing, clearing</a:t>
          </a:r>
          <a:r>
            <a:rPr lang="ru-RU" sz="1400" b="1" i="1" dirty="0" smtClean="0">
              <a:solidFill>
                <a:srgbClr val="002060"/>
              </a:solidFill>
            </a:rPr>
            <a:t>,</a:t>
          </a:r>
          <a:r>
            <a:rPr lang="en-US" sz="1400" b="1" i="1" dirty="0" smtClean="0">
              <a:solidFill>
                <a:srgbClr val="002060"/>
              </a:solidFill>
            </a:rPr>
            <a:t>trading,</a:t>
          </a:r>
          <a:r>
            <a:rPr lang="ru-RU" sz="1400" b="1" i="1" dirty="0" smtClean="0">
              <a:solidFill>
                <a:srgbClr val="002060"/>
              </a:solidFill>
            </a:rPr>
            <a:t> </a:t>
          </a:r>
          <a:r>
            <a:rPr lang="en-US" sz="1400" b="1" i="1" dirty="0" smtClean="0">
              <a:solidFill>
                <a:srgbClr val="002060"/>
              </a:solidFill>
            </a:rPr>
            <a:t>analytics, </a:t>
          </a:r>
          <a:r>
            <a:rPr lang="en-US" sz="1400" b="1" i="1" dirty="0" err="1" smtClean="0">
              <a:solidFill>
                <a:srgbClr val="002060"/>
              </a:solidFill>
            </a:rPr>
            <a:t>etc</a:t>
          </a:r>
          <a:r>
            <a:rPr lang="en-US" sz="1400" b="1" i="1" dirty="0" smtClean="0">
              <a:solidFill>
                <a:srgbClr val="002060"/>
              </a:solidFill>
            </a:rPr>
            <a:t> )</a:t>
          </a:r>
          <a:endParaRPr lang="ru-RU" sz="1400" b="1" i="1" dirty="0">
            <a:solidFill>
              <a:srgbClr val="002060"/>
            </a:solidFill>
          </a:endParaRPr>
        </a:p>
      </dgm:t>
    </dgm:pt>
    <dgm:pt modelId="{7EA1A641-EBDC-4852-B281-0B640813F363}" type="parTrans" cxnId="{5AA6A0BB-D9B3-4919-BD7E-50EB3C6E719E}">
      <dgm:prSet/>
      <dgm:spPr/>
      <dgm:t>
        <a:bodyPr/>
        <a:lstStyle/>
        <a:p>
          <a:endParaRPr lang="ru-RU"/>
        </a:p>
      </dgm:t>
    </dgm:pt>
    <dgm:pt modelId="{D7BD052D-BCAC-449E-8EC0-92C563BEC00C}" type="sibTrans" cxnId="{5AA6A0BB-D9B3-4919-BD7E-50EB3C6E719E}">
      <dgm:prSet/>
      <dgm:spPr/>
      <dgm:t>
        <a:bodyPr/>
        <a:lstStyle/>
        <a:p>
          <a:endParaRPr lang="ru-RU"/>
        </a:p>
      </dgm:t>
    </dgm:pt>
    <dgm:pt modelId="{620432FD-B63B-4A7A-9F42-F1474CD1292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800" b="1" i="1" dirty="0" smtClean="0">
              <a:solidFill>
                <a:srgbClr val="002060"/>
              </a:solidFill>
            </a:rPr>
            <a:t>Interactive services</a:t>
          </a:r>
          <a:r>
            <a:rPr lang="ru-RU" sz="1600" b="1" i="1" dirty="0" smtClean="0">
              <a:solidFill>
                <a:srgbClr val="FF0000"/>
              </a:solidFill>
            </a:rPr>
            <a:t/>
          </a:r>
          <a:br>
            <a:rPr lang="ru-RU" sz="1600" b="1" i="1" dirty="0" smtClean="0">
              <a:solidFill>
                <a:srgbClr val="FF0000"/>
              </a:solidFill>
            </a:rPr>
          </a:br>
          <a:r>
            <a:rPr lang="en-US" sz="1600" b="1" i="1" dirty="0" smtClean="0">
              <a:solidFill>
                <a:srgbClr val="002060"/>
              </a:solidFill>
            </a:rPr>
            <a:t>(via personal account)</a:t>
          </a:r>
          <a:endParaRPr lang="ru-RU" sz="1600" b="1" i="1" dirty="0" smtClean="0">
            <a:solidFill>
              <a:srgbClr val="002060"/>
            </a:solidFill>
          </a:endParaRPr>
        </a:p>
      </dgm:t>
    </dgm:pt>
    <dgm:pt modelId="{C53662FD-0833-498D-9026-EAB466791A5F}" type="parTrans" cxnId="{C38696B9-47B0-4F5A-823C-5181D5F5CB8E}">
      <dgm:prSet/>
      <dgm:spPr/>
      <dgm:t>
        <a:bodyPr/>
        <a:lstStyle/>
        <a:p>
          <a:endParaRPr lang="ru-RU"/>
        </a:p>
      </dgm:t>
    </dgm:pt>
    <dgm:pt modelId="{B27ED1FE-A8A2-43C3-ABBF-AEEF84E95026}" type="sibTrans" cxnId="{C38696B9-47B0-4F5A-823C-5181D5F5CB8E}">
      <dgm:prSet/>
      <dgm:spPr/>
      <dgm:t>
        <a:bodyPr/>
        <a:lstStyle/>
        <a:p>
          <a:endParaRPr lang="ru-RU"/>
        </a:p>
      </dgm:t>
    </dgm:pt>
    <dgm:pt modelId="{23ECCF28-2792-4F1D-91B2-79FF22033613}">
      <dgm:prSet phldrT="[Текст]" custT="1"/>
      <dgm:spPr/>
      <dgm:t>
        <a:bodyPr/>
        <a:lstStyle/>
        <a:p>
          <a:pPr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More than</a:t>
          </a:r>
          <a:endParaRPr lang="ru-RU" sz="2000" i="1" dirty="0" smtClean="0">
            <a:solidFill>
              <a:schemeClr val="accent1">
                <a:lumMod val="7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5000" b="1" i="1" dirty="0" smtClean="0">
              <a:solidFill>
                <a:srgbClr val="0070C0"/>
              </a:solidFill>
            </a:rPr>
            <a:t>20</a:t>
          </a:r>
          <a:endParaRPr lang="ru-RU" sz="5000" b="1" i="1" dirty="0" smtClean="0">
            <a:solidFill>
              <a:srgbClr val="0070C0"/>
            </a:solidFill>
          </a:endParaRPr>
        </a:p>
      </dgm:t>
    </dgm:pt>
    <dgm:pt modelId="{D573D448-C5AE-4744-BD9E-289770751BB2}" type="parTrans" cxnId="{3B906597-1D47-4C4D-8FBE-3E70CA5BB10A}">
      <dgm:prSet/>
      <dgm:spPr/>
      <dgm:t>
        <a:bodyPr/>
        <a:lstStyle/>
        <a:p>
          <a:endParaRPr lang="ru-RU"/>
        </a:p>
      </dgm:t>
    </dgm:pt>
    <dgm:pt modelId="{09D16555-13C2-4B11-B4E4-4FEACEB2E038}" type="sibTrans" cxnId="{3B906597-1D47-4C4D-8FBE-3E70CA5BB10A}">
      <dgm:prSet/>
      <dgm:spPr/>
      <dgm:t>
        <a:bodyPr/>
        <a:lstStyle/>
        <a:p>
          <a:endParaRPr lang="ru-RU"/>
        </a:p>
      </dgm:t>
    </dgm:pt>
    <dgm:pt modelId="{3192C235-CA44-4209-ACFC-B4D8172D823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rgbClr val="002060"/>
              </a:solidFill>
            </a:rPr>
            <a:t>Call center</a:t>
          </a:r>
          <a:endParaRPr lang="ru-RU" sz="2400" b="1" i="1" dirty="0">
            <a:solidFill>
              <a:srgbClr val="002060"/>
            </a:solidFill>
          </a:endParaRPr>
        </a:p>
      </dgm:t>
    </dgm:pt>
    <dgm:pt modelId="{C497F77D-18C5-49BA-B3F8-4A3110F09C6F}" type="parTrans" cxnId="{E5470661-630D-4E85-BC06-F494C8EF91E6}">
      <dgm:prSet/>
      <dgm:spPr/>
      <dgm:t>
        <a:bodyPr/>
        <a:lstStyle/>
        <a:p>
          <a:endParaRPr lang="ru-RU"/>
        </a:p>
      </dgm:t>
    </dgm:pt>
    <dgm:pt modelId="{8AD8C62E-3ECF-423F-9892-00FC3561E0B4}" type="sibTrans" cxnId="{E5470661-630D-4E85-BC06-F494C8EF91E6}">
      <dgm:prSet/>
      <dgm:spPr/>
      <dgm:t>
        <a:bodyPr/>
        <a:lstStyle/>
        <a:p>
          <a:endParaRPr lang="ru-RU"/>
        </a:p>
      </dgm:t>
    </dgm:pt>
    <dgm:pt modelId="{6E125D75-FF69-47AD-8700-0D6AAAB60A1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dirty="0" smtClean="0"/>
        </a:p>
      </dgm:t>
    </dgm:pt>
    <dgm:pt modelId="{96211049-13C7-4671-8B51-A2131A5AD5B3}" type="parTrans" cxnId="{D0C464EE-0259-4697-BDC6-0B9550BBFFCF}">
      <dgm:prSet/>
      <dgm:spPr/>
      <dgm:t>
        <a:bodyPr/>
        <a:lstStyle/>
        <a:p>
          <a:endParaRPr lang="ru-RU"/>
        </a:p>
      </dgm:t>
    </dgm:pt>
    <dgm:pt modelId="{DE28F25D-63D1-4260-BE03-70B991643BD0}" type="sibTrans" cxnId="{D0C464EE-0259-4697-BDC6-0B9550BBFFCF}">
      <dgm:prSet/>
      <dgm:spPr/>
      <dgm:t>
        <a:bodyPr/>
        <a:lstStyle/>
        <a:p>
          <a:endParaRPr lang="ru-RU"/>
        </a:p>
      </dgm:t>
    </dgm:pt>
    <dgm:pt modelId="{779EC8AC-098A-439C-BF32-1E757B2D8329}">
      <dgm:prSet phldrT="[Текст]" custT="1"/>
      <dgm:spPr/>
      <dgm:t>
        <a:bodyPr/>
        <a:lstStyle/>
        <a:p>
          <a:pPr defTabSz="2222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i="1" dirty="0" smtClean="0"/>
            <a:t/>
          </a:r>
          <a:br>
            <a:rPr lang="en-US" sz="1600" i="1" dirty="0" smtClean="0"/>
          </a:br>
          <a:r>
            <a:rPr lang="ru-RU" sz="5000" b="1" i="1" dirty="0" smtClean="0">
              <a:solidFill>
                <a:srgbClr val="0070C0"/>
              </a:solidFill>
            </a:rPr>
            <a:t>10</a:t>
          </a:r>
        </a:p>
      </dgm:t>
    </dgm:pt>
    <dgm:pt modelId="{C67B58BC-11A9-46FF-9F62-744599164465}" type="sibTrans" cxnId="{B44884D3-D8CC-4725-98A0-10B252FA8185}">
      <dgm:prSet/>
      <dgm:spPr/>
      <dgm:t>
        <a:bodyPr/>
        <a:lstStyle/>
        <a:p>
          <a:endParaRPr lang="ru-RU"/>
        </a:p>
      </dgm:t>
    </dgm:pt>
    <dgm:pt modelId="{910019BE-CAB6-4275-96BE-D2A2818086E4}" type="parTrans" cxnId="{B44884D3-D8CC-4725-98A0-10B252FA8185}">
      <dgm:prSet/>
      <dgm:spPr/>
      <dgm:t>
        <a:bodyPr/>
        <a:lstStyle/>
        <a:p>
          <a:endParaRPr lang="ru-RU"/>
        </a:p>
      </dgm:t>
    </dgm:pt>
    <dgm:pt modelId="{69C437F5-0699-42A6-9573-0FCC91477A13}" type="pres">
      <dgm:prSet presAssocID="{BD53AC72-3C98-4455-9291-789E895722D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65C3C-EB87-49E5-AD37-826C9430CC07}" type="pres">
      <dgm:prSet presAssocID="{3CFEE3CB-0B67-45DC-9E37-3B7A92C25891}" presName="compNode" presStyleCnt="0"/>
      <dgm:spPr/>
      <dgm:t>
        <a:bodyPr/>
        <a:lstStyle/>
        <a:p>
          <a:endParaRPr lang="ru-RU"/>
        </a:p>
      </dgm:t>
    </dgm:pt>
    <dgm:pt modelId="{1DCEEAE6-5CF0-49FF-BE38-28D4D2AF24F5}" type="pres">
      <dgm:prSet presAssocID="{3CFEE3CB-0B67-45DC-9E37-3B7A92C25891}" presName="aNode" presStyleLbl="bgShp" presStyleIdx="0" presStyleCnt="3"/>
      <dgm:spPr/>
      <dgm:t>
        <a:bodyPr/>
        <a:lstStyle/>
        <a:p>
          <a:endParaRPr lang="ru-RU"/>
        </a:p>
      </dgm:t>
    </dgm:pt>
    <dgm:pt modelId="{C001AECD-B85F-4329-AE89-335602CDF5F7}" type="pres">
      <dgm:prSet presAssocID="{3CFEE3CB-0B67-45DC-9E37-3B7A92C25891}" presName="textNode" presStyleLbl="bgShp" presStyleIdx="0" presStyleCnt="3"/>
      <dgm:spPr/>
      <dgm:t>
        <a:bodyPr/>
        <a:lstStyle/>
        <a:p>
          <a:endParaRPr lang="ru-RU"/>
        </a:p>
      </dgm:t>
    </dgm:pt>
    <dgm:pt modelId="{45C4E3AA-E63C-4B38-968A-CF9E559D0D58}" type="pres">
      <dgm:prSet presAssocID="{3CFEE3CB-0B67-45DC-9E37-3B7A92C25891}" presName="compChildNode" presStyleCnt="0"/>
      <dgm:spPr/>
      <dgm:t>
        <a:bodyPr/>
        <a:lstStyle/>
        <a:p>
          <a:endParaRPr lang="ru-RU"/>
        </a:p>
      </dgm:t>
    </dgm:pt>
    <dgm:pt modelId="{57741B0C-FFDA-422B-8F8F-3C373DFB7E8A}" type="pres">
      <dgm:prSet presAssocID="{3CFEE3CB-0B67-45DC-9E37-3B7A92C25891}" presName="theInnerList" presStyleCnt="0"/>
      <dgm:spPr/>
      <dgm:t>
        <a:bodyPr/>
        <a:lstStyle/>
        <a:p>
          <a:endParaRPr lang="ru-RU"/>
        </a:p>
      </dgm:t>
    </dgm:pt>
    <dgm:pt modelId="{3D456F5B-A85E-4344-8565-CC8AD907E65C}" type="pres">
      <dgm:prSet presAssocID="{779EC8AC-098A-439C-BF32-1E757B2D8329}" presName="childNode" presStyleLbl="node1" presStyleIdx="0" presStyleCnt="3" custScaleX="111499" custScaleY="83667" custLinFactNeighborY="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9DFAD-1F74-4963-97F7-0AEE2505AECF}" type="pres">
      <dgm:prSet presAssocID="{3CFEE3CB-0B67-45DC-9E37-3B7A92C25891}" presName="aSpace" presStyleCnt="0"/>
      <dgm:spPr/>
      <dgm:t>
        <a:bodyPr/>
        <a:lstStyle/>
        <a:p>
          <a:endParaRPr lang="ru-RU"/>
        </a:p>
      </dgm:t>
    </dgm:pt>
    <dgm:pt modelId="{E59EA668-3126-4089-BA95-83116CE22D1A}" type="pres">
      <dgm:prSet presAssocID="{620432FD-B63B-4A7A-9F42-F1474CD12929}" presName="compNode" presStyleCnt="0"/>
      <dgm:spPr/>
      <dgm:t>
        <a:bodyPr/>
        <a:lstStyle/>
        <a:p>
          <a:endParaRPr lang="ru-RU"/>
        </a:p>
      </dgm:t>
    </dgm:pt>
    <dgm:pt modelId="{914513ED-6DCA-4A2A-BC33-4D802616831F}" type="pres">
      <dgm:prSet presAssocID="{620432FD-B63B-4A7A-9F42-F1474CD12929}" presName="aNode" presStyleLbl="bgShp" presStyleIdx="1" presStyleCnt="3"/>
      <dgm:spPr/>
      <dgm:t>
        <a:bodyPr/>
        <a:lstStyle/>
        <a:p>
          <a:endParaRPr lang="ru-RU"/>
        </a:p>
      </dgm:t>
    </dgm:pt>
    <dgm:pt modelId="{68F71A1B-A528-4EB4-B107-C7D9876D6AD6}" type="pres">
      <dgm:prSet presAssocID="{620432FD-B63B-4A7A-9F42-F1474CD12929}" presName="textNode" presStyleLbl="bgShp" presStyleIdx="1" presStyleCnt="3"/>
      <dgm:spPr/>
      <dgm:t>
        <a:bodyPr/>
        <a:lstStyle/>
        <a:p>
          <a:endParaRPr lang="ru-RU"/>
        </a:p>
      </dgm:t>
    </dgm:pt>
    <dgm:pt modelId="{7EFCD4C6-46E5-4F19-B884-D17C3D58529A}" type="pres">
      <dgm:prSet presAssocID="{620432FD-B63B-4A7A-9F42-F1474CD12929}" presName="compChildNode" presStyleCnt="0"/>
      <dgm:spPr/>
      <dgm:t>
        <a:bodyPr/>
        <a:lstStyle/>
        <a:p>
          <a:endParaRPr lang="ru-RU"/>
        </a:p>
      </dgm:t>
    </dgm:pt>
    <dgm:pt modelId="{DB738E46-2B77-4345-96D2-6B111EB39F4B}" type="pres">
      <dgm:prSet presAssocID="{620432FD-B63B-4A7A-9F42-F1474CD12929}" presName="theInnerList" presStyleCnt="0"/>
      <dgm:spPr/>
      <dgm:t>
        <a:bodyPr/>
        <a:lstStyle/>
        <a:p>
          <a:endParaRPr lang="ru-RU"/>
        </a:p>
      </dgm:t>
    </dgm:pt>
    <dgm:pt modelId="{1D0CC726-95AE-4198-87A4-172D168AF4C6}" type="pres">
      <dgm:prSet presAssocID="{23ECCF28-2792-4F1D-91B2-79FF22033613}" presName="childNode" presStyleLbl="node1" presStyleIdx="1" presStyleCnt="3" custLinFactNeighborY="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2CF40-22F8-496B-A56B-9C8C4B5EA280}" type="pres">
      <dgm:prSet presAssocID="{620432FD-B63B-4A7A-9F42-F1474CD12929}" presName="aSpace" presStyleCnt="0"/>
      <dgm:spPr/>
      <dgm:t>
        <a:bodyPr/>
        <a:lstStyle/>
        <a:p>
          <a:endParaRPr lang="ru-RU"/>
        </a:p>
      </dgm:t>
    </dgm:pt>
    <dgm:pt modelId="{C6F0189D-FEA3-4E46-871B-C22CBF9389FA}" type="pres">
      <dgm:prSet presAssocID="{3192C235-CA44-4209-ACFC-B4D8172D8238}" presName="compNode" presStyleCnt="0"/>
      <dgm:spPr/>
      <dgm:t>
        <a:bodyPr/>
        <a:lstStyle/>
        <a:p>
          <a:endParaRPr lang="ru-RU"/>
        </a:p>
      </dgm:t>
    </dgm:pt>
    <dgm:pt modelId="{8A076DEF-0C2C-4761-995A-F45C2EB01370}" type="pres">
      <dgm:prSet presAssocID="{3192C235-CA44-4209-ACFC-B4D8172D8238}" presName="aNode" presStyleLbl="bgShp" presStyleIdx="2" presStyleCnt="3"/>
      <dgm:spPr/>
      <dgm:t>
        <a:bodyPr/>
        <a:lstStyle/>
        <a:p>
          <a:endParaRPr lang="ru-RU"/>
        </a:p>
      </dgm:t>
    </dgm:pt>
    <dgm:pt modelId="{9F487875-3568-40FF-8569-11F0EBA0D05E}" type="pres">
      <dgm:prSet presAssocID="{3192C235-CA44-4209-ACFC-B4D8172D8238}" presName="textNode" presStyleLbl="bgShp" presStyleIdx="2" presStyleCnt="3"/>
      <dgm:spPr/>
      <dgm:t>
        <a:bodyPr/>
        <a:lstStyle/>
        <a:p>
          <a:endParaRPr lang="ru-RU"/>
        </a:p>
      </dgm:t>
    </dgm:pt>
    <dgm:pt modelId="{FF6BC4C2-0837-4BA8-B5A8-D279CC91FF89}" type="pres">
      <dgm:prSet presAssocID="{3192C235-CA44-4209-ACFC-B4D8172D8238}" presName="compChildNode" presStyleCnt="0"/>
      <dgm:spPr/>
      <dgm:t>
        <a:bodyPr/>
        <a:lstStyle/>
        <a:p>
          <a:endParaRPr lang="ru-RU"/>
        </a:p>
      </dgm:t>
    </dgm:pt>
    <dgm:pt modelId="{CF6C9393-662F-47B6-90B0-B6AF2F753117}" type="pres">
      <dgm:prSet presAssocID="{3192C235-CA44-4209-ACFC-B4D8172D8238}" presName="theInnerList" presStyleCnt="0"/>
      <dgm:spPr/>
      <dgm:t>
        <a:bodyPr/>
        <a:lstStyle/>
        <a:p>
          <a:endParaRPr lang="ru-RU"/>
        </a:p>
      </dgm:t>
    </dgm:pt>
    <dgm:pt modelId="{FA32E25F-98D9-4B44-89C1-A3977C7DC7F4}" type="pres">
      <dgm:prSet presAssocID="{6E125D75-FF69-47AD-8700-0D6AAAB60A1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30A6BE-5666-43D2-A7D7-E823DD7096B5}" type="presOf" srcId="{BD53AC72-3C98-4455-9291-789E895722D7}" destId="{69C437F5-0699-42A6-9573-0FCC91477A13}" srcOrd="0" destOrd="0" presId="urn:microsoft.com/office/officeart/2005/8/layout/lProcess2"/>
    <dgm:cxn modelId="{D0C464EE-0259-4697-BDC6-0B9550BBFFCF}" srcId="{3192C235-CA44-4209-ACFC-B4D8172D8238}" destId="{6E125D75-FF69-47AD-8700-0D6AAAB60A17}" srcOrd="0" destOrd="0" parTransId="{96211049-13C7-4671-8B51-A2131A5AD5B3}" sibTransId="{DE28F25D-63D1-4260-BE03-70B991643BD0}"/>
    <dgm:cxn modelId="{B7B63927-C42F-464D-9A95-00F728D4B257}" type="presOf" srcId="{620432FD-B63B-4A7A-9F42-F1474CD12929}" destId="{914513ED-6DCA-4A2A-BC33-4D802616831F}" srcOrd="0" destOrd="0" presId="urn:microsoft.com/office/officeart/2005/8/layout/lProcess2"/>
    <dgm:cxn modelId="{CFAB17CF-B126-4820-A9D1-2471B53A7D3C}" type="presOf" srcId="{23ECCF28-2792-4F1D-91B2-79FF22033613}" destId="{1D0CC726-95AE-4198-87A4-172D168AF4C6}" srcOrd="0" destOrd="0" presId="urn:microsoft.com/office/officeart/2005/8/layout/lProcess2"/>
    <dgm:cxn modelId="{5AA6A0BB-D9B3-4919-BD7E-50EB3C6E719E}" srcId="{BD53AC72-3C98-4455-9291-789E895722D7}" destId="{3CFEE3CB-0B67-45DC-9E37-3B7A92C25891}" srcOrd="0" destOrd="0" parTransId="{7EA1A641-EBDC-4852-B281-0B640813F363}" sibTransId="{D7BD052D-BCAC-449E-8EC0-92C563BEC00C}"/>
    <dgm:cxn modelId="{DF2E0854-E7E4-4830-A9F1-789BB7CA4041}" type="presOf" srcId="{3192C235-CA44-4209-ACFC-B4D8172D8238}" destId="{8A076DEF-0C2C-4761-995A-F45C2EB01370}" srcOrd="0" destOrd="0" presId="urn:microsoft.com/office/officeart/2005/8/layout/lProcess2"/>
    <dgm:cxn modelId="{3B906597-1D47-4C4D-8FBE-3E70CA5BB10A}" srcId="{620432FD-B63B-4A7A-9F42-F1474CD12929}" destId="{23ECCF28-2792-4F1D-91B2-79FF22033613}" srcOrd="0" destOrd="0" parTransId="{D573D448-C5AE-4744-BD9E-289770751BB2}" sibTransId="{09D16555-13C2-4B11-B4E4-4FEACEB2E038}"/>
    <dgm:cxn modelId="{0E0DDE8D-6074-4964-8660-25F2A30C2B5C}" type="presOf" srcId="{779EC8AC-098A-439C-BF32-1E757B2D8329}" destId="{3D456F5B-A85E-4344-8565-CC8AD907E65C}" srcOrd="0" destOrd="0" presId="urn:microsoft.com/office/officeart/2005/8/layout/lProcess2"/>
    <dgm:cxn modelId="{0CB1BBF2-8747-46AA-91BE-5DB8C13D83CE}" type="presOf" srcId="{3CFEE3CB-0B67-45DC-9E37-3B7A92C25891}" destId="{C001AECD-B85F-4329-AE89-335602CDF5F7}" srcOrd="1" destOrd="0" presId="urn:microsoft.com/office/officeart/2005/8/layout/lProcess2"/>
    <dgm:cxn modelId="{99DFF2D7-0D8A-4008-9114-519888A65088}" type="presOf" srcId="{3CFEE3CB-0B67-45DC-9E37-3B7A92C25891}" destId="{1DCEEAE6-5CF0-49FF-BE38-28D4D2AF24F5}" srcOrd="0" destOrd="0" presId="urn:microsoft.com/office/officeart/2005/8/layout/lProcess2"/>
    <dgm:cxn modelId="{5AE5E2C4-71F0-44D7-A1F1-C61066D94123}" type="presOf" srcId="{6E125D75-FF69-47AD-8700-0D6AAAB60A17}" destId="{FA32E25F-98D9-4B44-89C1-A3977C7DC7F4}" srcOrd="0" destOrd="0" presId="urn:microsoft.com/office/officeart/2005/8/layout/lProcess2"/>
    <dgm:cxn modelId="{65747F9A-C235-4408-92C3-DB8406BDCBA2}" type="presOf" srcId="{620432FD-B63B-4A7A-9F42-F1474CD12929}" destId="{68F71A1B-A528-4EB4-B107-C7D9876D6AD6}" srcOrd="1" destOrd="0" presId="urn:microsoft.com/office/officeart/2005/8/layout/lProcess2"/>
    <dgm:cxn modelId="{E5470661-630D-4E85-BC06-F494C8EF91E6}" srcId="{BD53AC72-3C98-4455-9291-789E895722D7}" destId="{3192C235-CA44-4209-ACFC-B4D8172D8238}" srcOrd="2" destOrd="0" parTransId="{C497F77D-18C5-49BA-B3F8-4A3110F09C6F}" sibTransId="{8AD8C62E-3ECF-423F-9892-00FC3561E0B4}"/>
    <dgm:cxn modelId="{FE3DA0DF-98C7-4436-9E4D-1B52A655EF98}" type="presOf" srcId="{3192C235-CA44-4209-ACFC-B4D8172D8238}" destId="{9F487875-3568-40FF-8569-11F0EBA0D05E}" srcOrd="1" destOrd="0" presId="urn:microsoft.com/office/officeart/2005/8/layout/lProcess2"/>
    <dgm:cxn modelId="{C38696B9-47B0-4F5A-823C-5181D5F5CB8E}" srcId="{BD53AC72-3C98-4455-9291-789E895722D7}" destId="{620432FD-B63B-4A7A-9F42-F1474CD12929}" srcOrd="1" destOrd="0" parTransId="{C53662FD-0833-498D-9026-EAB466791A5F}" sibTransId="{B27ED1FE-A8A2-43C3-ABBF-AEEF84E95026}"/>
    <dgm:cxn modelId="{B44884D3-D8CC-4725-98A0-10B252FA8185}" srcId="{3CFEE3CB-0B67-45DC-9E37-3B7A92C25891}" destId="{779EC8AC-098A-439C-BF32-1E757B2D8329}" srcOrd="0" destOrd="0" parTransId="{910019BE-CAB6-4275-96BE-D2A2818086E4}" sibTransId="{C67B58BC-11A9-46FF-9F62-744599164465}"/>
    <dgm:cxn modelId="{CBC8BDCB-9004-4251-8604-B61F1C63212B}" type="presParOf" srcId="{69C437F5-0699-42A6-9573-0FCC91477A13}" destId="{6DE65C3C-EB87-49E5-AD37-826C9430CC07}" srcOrd="0" destOrd="0" presId="urn:microsoft.com/office/officeart/2005/8/layout/lProcess2"/>
    <dgm:cxn modelId="{6A779E31-662C-47A3-AAAA-5AE180E685E2}" type="presParOf" srcId="{6DE65C3C-EB87-49E5-AD37-826C9430CC07}" destId="{1DCEEAE6-5CF0-49FF-BE38-28D4D2AF24F5}" srcOrd="0" destOrd="0" presId="urn:microsoft.com/office/officeart/2005/8/layout/lProcess2"/>
    <dgm:cxn modelId="{F6A44269-09E7-4198-9CEF-557412277365}" type="presParOf" srcId="{6DE65C3C-EB87-49E5-AD37-826C9430CC07}" destId="{C001AECD-B85F-4329-AE89-335602CDF5F7}" srcOrd="1" destOrd="0" presId="urn:microsoft.com/office/officeart/2005/8/layout/lProcess2"/>
    <dgm:cxn modelId="{7BD4B9F0-AA73-4E1C-9514-59ABE4E96CF2}" type="presParOf" srcId="{6DE65C3C-EB87-49E5-AD37-826C9430CC07}" destId="{45C4E3AA-E63C-4B38-968A-CF9E559D0D58}" srcOrd="2" destOrd="0" presId="urn:microsoft.com/office/officeart/2005/8/layout/lProcess2"/>
    <dgm:cxn modelId="{EE76F442-6060-43C5-97B3-2380F00548B1}" type="presParOf" srcId="{45C4E3AA-E63C-4B38-968A-CF9E559D0D58}" destId="{57741B0C-FFDA-422B-8F8F-3C373DFB7E8A}" srcOrd="0" destOrd="0" presId="urn:microsoft.com/office/officeart/2005/8/layout/lProcess2"/>
    <dgm:cxn modelId="{C07EA2FF-0958-47EA-A409-3D142F0BC689}" type="presParOf" srcId="{57741B0C-FFDA-422B-8F8F-3C373DFB7E8A}" destId="{3D456F5B-A85E-4344-8565-CC8AD907E65C}" srcOrd="0" destOrd="0" presId="urn:microsoft.com/office/officeart/2005/8/layout/lProcess2"/>
    <dgm:cxn modelId="{28C0CFE4-BACC-4291-848A-4D8EBAD84C0A}" type="presParOf" srcId="{69C437F5-0699-42A6-9573-0FCC91477A13}" destId="{6099DFAD-1F74-4963-97F7-0AEE2505AECF}" srcOrd="1" destOrd="0" presId="urn:microsoft.com/office/officeart/2005/8/layout/lProcess2"/>
    <dgm:cxn modelId="{D6E3A6EA-BE05-418D-9435-610D3AD89310}" type="presParOf" srcId="{69C437F5-0699-42A6-9573-0FCC91477A13}" destId="{E59EA668-3126-4089-BA95-83116CE22D1A}" srcOrd="2" destOrd="0" presId="urn:microsoft.com/office/officeart/2005/8/layout/lProcess2"/>
    <dgm:cxn modelId="{FC549A86-2C72-4A31-9214-4874B200138B}" type="presParOf" srcId="{E59EA668-3126-4089-BA95-83116CE22D1A}" destId="{914513ED-6DCA-4A2A-BC33-4D802616831F}" srcOrd="0" destOrd="0" presId="urn:microsoft.com/office/officeart/2005/8/layout/lProcess2"/>
    <dgm:cxn modelId="{AFEDC359-AE4B-43BE-80E2-B02C9A9CAEEF}" type="presParOf" srcId="{E59EA668-3126-4089-BA95-83116CE22D1A}" destId="{68F71A1B-A528-4EB4-B107-C7D9876D6AD6}" srcOrd="1" destOrd="0" presId="urn:microsoft.com/office/officeart/2005/8/layout/lProcess2"/>
    <dgm:cxn modelId="{A1719BC3-F27C-41BE-B786-49E7F6211E3E}" type="presParOf" srcId="{E59EA668-3126-4089-BA95-83116CE22D1A}" destId="{7EFCD4C6-46E5-4F19-B884-D17C3D58529A}" srcOrd="2" destOrd="0" presId="urn:microsoft.com/office/officeart/2005/8/layout/lProcess2"/>
    <dgm:cxn modelId="{1F4D18F5-676B-42D2-8853-29802826BA4B}" type="presParOf" srcId="{7EFCD4C6-46E5-4F19-B884-D17C3D58529A}" destId="{DB738E46-2B77-4345-96D2-6B111EB39F4B}" srcOrd="0" destOrd="0" presId="urn:microsoft.com/office/officeart/2005/8/layout/lProcess2"/>
    <dgm:cxn modelId="{6B9F9BF1-CCCE-47D7-8A10-92A6CA5A395E}" type="presParOf" srcId="{DB738E46-2B77-4345-96D2-6B111EB39F4B}" destId="{1D0CC726-95AE-4198-87A4-172D168AF4C6}" srcOrd="0" destOrd="0" presId="urn:microsoft.com/office/officeart/2005/8/layout/lProcess2"/>
    <dgm:cxn modelId="{1F1EB7BB-F635-497D-ABE5-CC80BCC23950}" type="presParOf" srcId="{69C437F5-0699-42A6-9573-0FCC91477A13}" destId="{4052CF40-22F8-496B-A56B-9C8C4B5EA280}" srcOrd="3" destOrd="0" presId="urn:microsoft.com/office/officeart/2005/8/layout/lProcess2"/>
    <dgm:cxn modelId="{B8CD9FCD-A1F9-408F-AFEB-BBECBB662F77}" type="presParOf" srcId="{69C437F5-0699-42A6-9573-0FCC91477A13}" destId="{C6F0189D-FEA3-4E46-871B-C22CBF9389FA}" srcOrd="4" destOrd="0" presId="urn:microsoft.com/office/officeart/2005/8/layout/lProcess2"/>
    <dgm:cxn modelId="{5F7D39A6-73FE-4FB3-8329-B711C0CFD65C}" type="presParOf" srcId="{C6F0189D-FEA3-4E46-871B-C22CBF9389FA}" destId="{8A076DEF-0C2C-4761-995A-F45C2EB01370}" srcOrd="0" destOrd="0" presId="urn:microsoft.com/office/officeart/2005/8/layout/lProcess2"/>
    <dgm:cxn modelId="{5373C337-D46B-494B-81CC-BC58475EB859}" type="presParOf" srcId="{C6F0189D-FEA3-4E46-871B-C22CBF9389FA}" destId="{9F487875-3568-40FF-8569-11F0EBA0D05E}" srcOrd="1" destOrd="0" presId="urn:microsoft.com/office/officeart/2005/8/layout/lProcess2"/>
    <dgm:cxn modelId="{4C05BA83-E7CB-429D-B9A0-0AEA1AC1689C}" type="presParOf" srcId="{C6F0189D-FEA3-4E46-871B-C22CBF9389FA}" destId="{FF6BC4C2-0837-4BA8-B5A8-D279CC91FF89}" srcOrd="2" destOrd="0" presId="urn:microsoft.com/office/officeart/2005/8/layout/lProcess2"/>
    <dgm:cxn modelId="{A00C6754-C8C0-40DD-960F-51AE3097267C}" type="presParOf" srcId="{FF6BC4C2-0837-4BA8-B5A8-D279CC91FF89}" destId="{CF6C9393-662F-47B6-90B0-B6AF2F753117}" srcOrd="0" destOrd="0" presId="urn:microsoft.com/office/officeart/2005/8/layout/lProcess2"/>
    <dgm:cxn modelId="{E6AA737C-9BDD-4AE0-B104-AECD5CC75984}" type="presParOf" srcId="{CF6C9393-662F-47B6-90B0-B6AF2F753117}" destId="{FA32E25F-98D9-4B44-89C1-A3977C7DC7F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3E60E9-D5AF-4D6E-A8BD-9BFF9C83311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356F13-A34A-4F83-8E8B-65B1527F54D2}">
      <dgm:prSet phldrT="[Текст]" custT="1"/>
      <dgm:spPr/>
      <dgm:t>
        <a:bodyPr/>
        <a:lstStyle/>
        <a:p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8BAA9-2AEC-4B2A-8E27-7DB6EF6609BA}" type="parTrans" cxnId="{0A85A414-8904-42A8-B676-2FE7805F3108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B988A-0B62-4811-B0C1-6FD3C5D2E8CF}" type="sibTrans" cxnId="{0A85A414-8904-42A8-B676-2FE7805F3108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D272EA-1D60-4816-B040-BCCF0C53DDA9}">
      <dgm:prSet phldrT="[Текст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Accreditation of new clients</a:t>
          </a:r>
          <a:endParaRPr lang="ru-RU" sz="3200" dirty="0">
            <a:latin typeface="+mn-lt"/>
            <a:cs typeface="Arial" panose="020B0604020202020204" pitchFamily="34" charset="0"/>
          </a:endParaRPr>
        </a:p>
      </dgm:t>
    </dgm:pt>
    <dgm:pt modelId="{632D6A27-271A-404D-BB95-CA88B6C206F0}" type="parTrans" cxnId="{D84C2837-1D7E-49AE-B880-16E3172B6D8B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A8491-FB77-494E-B56D-5DCD286203AE}" type="sibTrans" cxnId="{D84C2837-1D7E-49AE-B880-16E3172B6D8B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37A4D-6852-46C2-8550-B587348EB679}">
      <dgm:prSet phldrT="[Текст]" custT="1"/>
      <dgm:spPr/>
      <dgm:t>
        <a:bodyPr/>
        <a:lstStyle/>
        <a:p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69E86-BB11-442D-A6B1-7B802AE30375}" type="parTrans" cxnId="{705AC86F-981F-43FC-A42E-16316CA15958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C8E099-7454-4B64-A2C3-F8D7DF9B8A94}" type="sibTrans" cxnId="{705AC86F-981F-43FC-A42E-16316CA15958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5BF9FB-E387-4894-838D-3E8F9680B1B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smtClean="0">
              <a:latin typeface="+mn-lt"/>
              <a:cs typeface="Arial" panose="020B0604020202020204" pitchFamily="34" charset="0"/>
            </a:rPr>
            <a:t>Launching new contracts</a:t>
          </a:r>
          <a:endParaRPr lang="ru-RU" sz="3200" dirty="0" smtClean="0">
            <a:latin typeface="+mn-lt"/>
            <a:cs typeface="Arial" panose="020B0604020202020204" pitchFamily="34" charset="0"/>
          </a:endParaRPr>
        </a:p>
      </dgm:t>
    </dgm:pt>
    <dgm:pt modelId="{E9EBEC66-13FF-4ABD-933D-F69058FB2CE4}" type="parTrans" cxnId="{184DC9DA-07BF-4E6A-B6B7-16A2A8B4D28F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24587-B464-4C8F-98FC-20CC3E7BA2F7}" type="sibTrans" cxnId="{184DC9DA-07BF-4E6A-B6B7-16A2A8B4D28F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55C9F-51D2-4022-BF13-12D02C002182}">
      <dgm:prSet phldrT="[Текст]" custT="1"/>
      <dgm:spPr/>
      <dgm:t>
        <a:bodyPr/>
        <a:lstStyle/>
        <a:p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E3D48-99F1-44D1-AF76-EF68818FB5A7}" type="parTrans" cxnId="{D279A6D3-592E-4FFF-B2C3-63B9013F4B34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E7D7A5-1748-43FF-9BC0-40946140E8D4}" type="sibTrans" cxnId="{D279A6D3-592E-4FFF-B2C3-63B9013F4B34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22D76B-0F57-41B5-A090-C93F883685C1}">
      <dgm:prSet phldrT="[Текст]"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1B407-B9C9-4049-8A61-CDB10F78CC38}" type="parTrans" cxnId="{08E239D1-D694-4D4D-8465-9725D6A5EE6F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331E9-31B8-4BDD-8DF4-D829049D5697}" type="sibTrans" cxnId="{08E239D1-D694-4D4D-8465-9725D6A5EE6F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8CA8E-304D-4560-9799-205D8109F4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Registration of a trade transaction</a:t>
          </a:r>
          <a:endParaRPr lang="ru-RU" sz="3200" dirty="0" smtClean="0">
            <a:latin typeface="+mn-lt"/>
            <a:cs typeface="Arial" panose="020B0604020202020204" pitchFamily="34" charset="0"/>
          </a:endParaRPr>
        </a:p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200" dirty="0">
            <a:latin typeface="+mn-lt"/>
            <a:cs typeface="Arial" panose="020B0604020202020204" pitchFamily="34" charset="0"/>
          </a:endParaRPr>
        </a:p>
      </dgm:t>
    </dgm:pt>
    <dgm:pt modelId="{08BCAD32-FCA8-46E2-9004-75F509752957}" type="sibTrans" cxnId="{479F54D7-8D44-4204-8C4F-8DA5148CBF72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5B7A1-7958-4087-AB1F-C9A4CB968153}" type="parTrans" cxnId="{479F54D7-8D44-4204-8C4F-8DA5148CBF72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2D4DF-1DF5-4A2B-9E25-335374778041}" type="pres">
      <dgm:prSet presAssocID="{C23E60E9-D5AF-4D6E-A8BD-9BFF9C8331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0CD7E7-EA26-4D99-BFE9-981A5462DC91}" type="pres">
      <dgm:prSet presAssocID="{E4356F13-A34A-4F83-8E8B-65B1527F54D2}" presName="composite" presStyleCnt="0"/>
      <dgm:spPr/>
    </dgm:pt>
    <dgm:pt modelId="{CE8E5CEB-6283-4751-A99D-4E6534D2BBD4}" type="pres">
      <dgm:prSet presAssocID="{E4356F13-A34A-4F83-8E8B-65B1527F54D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8A3C3-23F4-4381-B40A-53DB8F14D381}" type="pres">
      <dgm:prSet presAssocID="{E4356F13-A34A-4F83-8E8B-65B1527F54D2}" presName="descendantText" presStyleLbl="alignAcc1" presStyleIdx="0" presStyleCnt="3" custLinFactNeighborX="-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E089C-4CC7-48D8-8AC9-946E1DC7C0AE}" type="pres">
      <dgm:prSet presAssocID="{B03B988A-0B62-4811-B0C1-6FD3C5D2E8CF}" presName="sp" presStyleCnt="0"/>
      <dgm:spPr/>
    </dgm:pt>
    <dgm:pt modelId="{C1659CA3-DD8E-41DC-8635-0C492B9CC104}" type="pres">
      <dgm:prSet presAssocID="{11537A4D-6852-46C2-8550-B587348EB679}" presName="composite" presStyleCnt="0"/>
      <dgm:spPr/>
    </dgm:pt>
    <dgm:pt modelId="{12A94496-6FC0-4906-A7F1-82C5544A8C54}" type="pres">
      <dgm:prSet presAssocID="{11537A4D-6852-46C2-8550-B587348EB67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0532D-8947-44A3-B180-A6372C9C0ACC}" type="pres">
      <dgm:prSet presAssocID="{11537A4D-6852-46C2-8550-B587348EB6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57A89-47E4-46DC-A571-E11B7595B51B}" type="pres">
      <dgm:prSet presAssocID="{EBC8E099-7454-4B64-A2C3-F8D7DF9B8A94}" presName="sp" presStyleCnt="0"/>
      <dgm:spPr/>
    </dgm:pt>
    <dgm:pt modelId="{685AFD08-F813-4662-8735-214E04D73AA5}" type="pres">
      <dgm:prSet presAssocID="{54C55C9F-51D2-4022-BF13-12D02C002182}" presName="composite" presStyleCnt="0"/>
      <dgm:spPr/>
    </dgm:pt>
    <dgm:pt modelId="{2D36A699-1F6E-4C5C-A28A-FA5506DC6100}" type="pres">
      <dgm:prSet presAssocID="{54C55C9F-51D2-4022-BF13-12D02C0021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02806-FC25-480A-BB18-C91395DC128C}" type="pres">
      <dgm:prSet presAssocID="{54C55C9F-51D2-4022-BF13-12D02C00218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52D24-E0E4-4C77-95BE-32BD94A07BF7}" type="presOf" srcId="{DDD272EA-1D60-4816-B040-BCCF0C53DDA9}" destId="{6B18A3C3-23F4-4381-B40A-53DB8F14D381}" srcOrd="0" destOrd="0" presId="urn:microsoft.com/office/officeart/2005/8/layout/chevron2"/>
    <dgm:cxn modelId="{F9B0195B-97CD-4F23-BE9D-0D289478C3BC}" type="presOf" srcId="{D088CA8E-304D-4560-9799-205D8109F4F0}" destId="{40E02806-FC25-480A-BB18-C91395DC128C}" srcOrd="0" destOrd="1" presId="urn:microsoft.com/office/officeart/2005/8/layout/chevron2"/>
    <dgm:cxn modelId="{CC5503B8-9ACF-48A0-B7A5-E0E89FDCD4A2}" type="presOf" srcId="{0C5BF9FB-E387-4894-838D-3E8F9680B1BE}" destId="{4BF0532D-8947-44A3-B180-A6372C9C0ACC}" srcOrd="0" destOrd="0" presId="urn:microsoft.com/office/officeart/2005/8/layout/chevron2"/>
    <dgm:cxn modelId="{C9E8F510-BF5B-4CCC-BCEF-05ACEF26267D}" type="presOf" srcId="{E4356F13-A34A-4F83-8E8B-65B1527F54D2}" destId="{CE8E5CEB-6283-4751-A99D-4E6534D2BBD4}" srcOrd="0" destOrd="0" presId="urn:microsoft.com/office/officeart/2005/8/layout/chevron2"/>
    <dgm:cxn modelId="{941A4EAA-7BCB-4423-9EA3-5ABAF77DDF0F}" type="presOf" srcId="{54C55C9F-51D2-4022-BF13-12D02C002182}" destId="{2D36A699-1F6E-4C5C-A28A-FA5506DC6100}" srcOrd="0" destOrd="0" presId="urn:microsoft.com/office/officeart/2005/8/layout/chevron2"/>
    <dgm:cxn modelId="{D84C2837-1D7E-49AE-B880-16E3172B6D8B}" srcId="{E4356F13-A34A-4F83-8E8B-65B1527F54D2}" destId="{DDD272EA-1D60-4816-B040-BCCF0C53DDA9}" srcOrd="0" destOrd="0" parTransId="{632D6A27-271A-404D-BB95-CA88B6C206F0}" sibTransId="{CF7A8491-FB77-494E-B56D-5DCD286203AE}"/>
    <dgm:cxn modelId="{0A85A414-8904-42A8-B676-2FE7805F3108}" srcId="{C23E60E9-D5AF-4D6E-A8BD-9BFF9C833112}" destId="{E4356F13-A34A-4F83-8E8B-65B1527F54D2}" srcOrd="0" destOrd="0" parTransId="{E6F8BAA9-2AEC-4B2A-8E27-7DB6EF6609BA}" sibTransId="{B03B988A-0B62-4811-B0C1-6FD3C5D2E8CF}"/>
    <dgm:cxn modelId="{D279A6D3-592E-4FFF-B2C3-63B9013F4B34}" srcId="{C23E60E9-D5AF-4D6E-A8BD-9BFF9C833112}" destId="{54C55C9F-51D2-4022-BF13-12D02C002182}" srcOrd="2" destOrd="0" parTransId="{F71E3D48-99F1-44D1-AF76-EF68818FB5A7}" sibTransId="{A6E7D7A5-1748-43FF-9BC0-40946140E8D4}"/>
    <dgm:cxn modelId="{184DC9DA-07BF-4E6A-B6B7-16A2A8B4D28F}" srcId="{11537A4D-6852-46C2-8550-B587348EB679}" destId="{0C5BF9FB-E387-4894-838D-3E8F9680B1BE}" srcOrd="0" destOrd="0" parTransId="{E9EBEC66-13FF-4ABD-933D-F69058FB2CE4}" sibTransId="{19424587-B464-4C8F-98FC-20CC3E7BA2F7}"/>
    <dgm:cxn modelId="{8FE14E7D-8B3C-47CF-9FBA-65F73A221478}" type="presOf" srcId="{E822D76B-0F57-41B5-A090-C93F883685C1}" destId="{40E02806-FC25-480A-BB18-C91395DC128C}" srcOrd="0" destOrd="0" presId="urn:microsoft.com/office/officeart/2005/8/layout/chevron2"/>
    <dgm:cxn modelId="{5EF25570-D576-41A1-A2DF-887D95D2C2BA}" type="presOf" srcId="{11537A4D-6852-46C2-8550-B587348EB679}" destId="{12A94496-6FC0-4906-A7F1-82C5544A8C54}" srcOrd="0" destOrd="0" presId="urn:microsoft.com/office/officeart/2005/8/layout/chevron2"/>
    <dgm:cxn modelId="{479F54D7-8D44-4204-8C4F-8DA5148CBF72}" srcId="{54C55C9F-51D2-4022-BF13-12D02C002182}" destId="{D088CA8E-304D-4560-9799-205D8109F4F0}" srcOrd="1" destOrd="0" parTransId="{2DD5B7A1-7958-4087-AB1F-C9A4CB968153}" sibTransId="{08BCAD32-FCA8-46E2-9004-75F509752957}"/>
    <dgm:cxn modelId="{D30C18D5-F6D9-4EAD-AD6D-D2D0F3AEF16E}" type="presOf" srcId="{C23E60E9-D5AF-4D6E-A8BD-9BFF9C833112}" destId="{CCD2D4DF-1DF5-4A2B-9E25-335374778041}" srcOrd="0" destOrd="0" presId="urn:microsoft.com/office/officeart/2005/8/layout/chevron2"/>
    <dgm:cxn modelId="{08E239D1-D694-4D4D-8465-9725D6A5EE6F}" srcId="{54C55C9F-51D2-4022-BF13-12D02C002182}" destId="{E822D76B-0F57-41B5-A090-C93F883685C1}" srcOrd="0" destOrd="0" parTransId="{D7C1B407-B9C9-4049-8A61-CDB10F78CC38}" sibTransId="{8BD331E9-31B8-4BDD-8DF4-D829049D5697}"/>
    <dgm:cxn modelId="{705AC86F-981F-43FC-A42E-16316CA15958}" srcId="{C23E60E9-D5AF-4D6E-A8BD-9BFF9C833112}" destId="{11537A4D-6852-46C2-8550-B587348EB679}" srcOrd="1" destOrd="0" parTransId="{F9969E86-BB11-442D-A6B1-7B802AE30375}" sibTransId="{EBC8E099-7454-4B64-A2C3-F8D7DF9B8A94}"/>
    <dgm:cxn modelId="{45BD04D7-8F62-4725-BE92-3FC2D1AAADDE}" type="presParOf" srcId="{CCD2D4DF-1DF5-4A2B-9E25-335374778041}" destId="{590CD7E7-EA26-4D99-BFE9-981A5462DC91}" srcOrd="0" destOrd="0" presId="urn:microsoft.com/office/officeart/2005/8/layout/chevron2"/>
    <dgm:cxn modelId="{8C7D6069-13FA-490F-95D9-B3FB4D0096E3}" type="presParOf" srcId="{590CD7E7-EA26-4D99-BFE9-981A5462DC91}" destId="{CE8E5CEB-6283-4751-A99D-4E6534D2BBD4}" srcOrd="0" destOrd="0" presId="urn:microsoft.com/office/officeart/2005/8/layout/chevron2"/>
    <dgm:cxn modelId="{83E2B476-925E-4DE2-AAFA-E19909F116C3}" type="presParOf" srcId="{590CD7E7-EA26-4D99-BFE9-981A5462DC91}" destId="{6B18A3C3-23F4-4381-B40A-53DB8F14D381}" srcOrd="1" destOrd="0" presId="urn:microsoft.com/office/officeart/2005/8/layout/chevron2"/>
    <dgm:cxn modelId="{81584702-9DAF-413B-9D2C-12760285672E}" type="presParOf" srcId="{CCD2D4DF-1DF5-4A2B-9E25-335374778041}" destId="{3C5E089C-4CC7-48D8-8AC9-946E1DC7C0AE}" srcOrd="1" destOrd="0" presId="urn:microsoft.com/office/officeart/2005/8/layout/chevron2"/>
    <dgm:cxn modelId="{F545F2D3-2278-4E70-A76C-5993B34AC8EA}" type="presParOf" srcId="{CCD2D4DF-1DF5-4A2B-9E25-335374778041}" destId="{C1659CA3-DD8E-41DC-8635-0C492B9CC104}" srcOrd="2" destOrd="0" presId="urn:microsoft.com/office/officeart/2005/8/layout/chevron2"/>
    <dgm:cxn modelId="{646702F9-7C66-4912-8825-375FD9A4CDA5}" type="presParOf" srcId="{C1659CA3-DD8E-41DC-8635-0C492B9CC104}" destId="{12A94496-6FC0-4906-A7F1-82C5544A8C54}" srcOrd="0" destOrd="0" presId="urn:microsoft.com/office/officeart/2005/8/layout/chevron2"/>
    <dgm:cxn modelId="{D1664CAC-04C4-4702-8664-B200A1D56A7B}" type="presParOf" srcId="{C1659CA3-DD8E-41DC-8635-0C492B9CC104}" destId="{4BF0532D-8947-44A3-B180-A6372C9C0ACC}" srcOrd="1" destOrd="0" presId="urn:microsoft.com/office/officeart/2005/8/layout/chevron2"/>
    <dgm:cxn modelId="{00E1983E-C7CC-4B1C-9A75-17533030CF1F}" type="presParOf" srcId="{CCD2D4DF-1DF5-4A2B-9E25-335374778041}" destId="{34857A89-47E4-46DC-A571-E11B7595B51B}" srcOrd="3" destOrd="0" presId="urn:microsoft.com/office/officeart/2005/8/layout/chevron2"/>
    <dgm:cxn modelId="{AD16FB0F-4B15-4843-854B-D8BA51EAAF77}" type="presParOf" srcId="{CCD2D4DF-1DF5-4A2B-9E25-335374778041}" destId="{685AFD08-F813-4662-8735-214E04D73AA5}" srcOrd="4" destOrd="0" presId="urn:microsoft.com/office/officeart/2005/8/layout/chevron2"/>
    <dgm:cxn modelId="{0B709634-EB53-490E-96EA-1CF3C16D47DC}" type="presParOf" srcId="{685AFD08-F813-4662-8735-214E04D73AA5}" destId="{2D36A699-1F6E-4C5C-A28A-FA5506DC6100}" srcOrd="0" destOrd="0" presId="urn:microsoft.com/office/officeart/2005/8/layout/chevron2"/>
    <dgm:cxn modelId="{6204B43D-DD9F-40A6-9AD9-8B6814A34356}" type="presParOf" srcId="{685AFD08-F813-4662-8735-214E04D73AA5}" destId="{40E02806-FC25-480A-BB18-C91395DC12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CB4938-4C85-43C6-956F-E7A2F983C3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CCA27D-67F5-4B01-BDF7-68B4BDE1829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Direct access to the traded commodities</a:t>
          </a:r>
          <a:endParaRPr lang="ru-RU" sz="2400" b="1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382C2A0-BB9E-48CB-B519-9753407130C1}" type="parTrans" cxnId="{11497248-752A-46D4-B015-EC821783F12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333E0-A257-4ED2-B65E-F5218E91355E}" type="sibTrans" cxnId="{11497248-752A-46D4-B015-EC821783F12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218E19-20D8-4CDF-948D-C44FE438952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All exchange transactions are carried out through the</a:t>
          </a:r>
          <a:r>
            <a:rPr lang="ru-RU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о</a:t>
          </a:r>
          <a:r>
            <a:rPr lang="en-US" sz="2400" b="1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verseas</a:t>
          </a:r>
          <a:r>
            <a:rPr lang="en-US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offices</a:t>
          </a:r>
          <a:endParaRPr lang="ru-RU" sz="2400" b="1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D7DF4C5-C460-49F7-A2CF-FC323350C61F}" type="parTrans" cxnId="{EA497505-7A92-44A5-821B-2B3A16EAE09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DCC7B-8A50-4313-84DE-47A8C9BE8CBE}" type="sibTrans" cxnId="{EA497505-7A92-44A5-821B-2B3A16EAE09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E19E5-8D80-47B9-BD2A-068C3DB010A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Access to information on the demand / supply for commodities in Uzbekistan</a:t>
          </a:r>
          <a:endParaRPr lang="ru-RU" sz="2400" b="1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BBCCC52-45A8-4B26-A107-C9FD03D89215}" type="parTrans" cxnId="{3E8B97CD-17CE-4C42-8A47-7C29F54E313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CF3C3B-0867-4922-ACE0-52AE10449E9E}" type="sibTrans" cxnId="{3E8B97CD-17CE-4C42-8A47-7C29F54E313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1B8FC-4758-4E2A-89F6-13D80D1E67E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 baseline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Official document flow is carried out through the</a:t>
          </a:r>
          <a:r>
            <a:rPr lang="ru-RU" sz="2400" b="1" baseline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</a:t>
          </a:r>
          <a:r>
            <a:rPr lang="en-US" sz="2400" b="1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verseas</a:t>
          </a:r>
          <a:r>
            <a:rPr lang="en-US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offices</a:t>
          </a:r>
          <a:endParaRPr lang="ru-RU" sz="2400" b="1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658CAEA-522A-40AD-8672-3578B950B1DA}" type="parTrans" cxnId="{9F03F296-8938-4A99-8605-CB535F3FE16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B0811-108C-4FE5-AC14-0B044BDC55D2}" type="sibTrans" cxnId="{9F03F296-8938-4A99-8605-CB535F3FE16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D6F4A-461E-4252-BBAF-ECC6FBB1CB8E}" type="pres">
      <dgm:prSet presAssocID="{14CB4938-4C85-43C6-956F-E7A2F983C3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5944DC7-78EE-4952-819D-2341008033B7}" type="pres">
      <dgm:prSet presAssocID="{14CB4938-4C85-43C6-956F-E7A2F983C314}" presName="Name1" presStyleCnt="0"/>
      <dgm:spPr/>
    </dgm:pt>
    <dgm:pt modelId="{B7EE2517-7D9C-4899-9733-15E90A812E21}" type="pres">
      <dgm:prSet presAssocID="{14CB4938-4C85-43C6-956F-E7A2F983C314}" presName="cycle" presStyleCnt="0"/>
      <dgm:spPr/>
    </dgm:pt>
    <dgm:pt modelId="{4B15A34A-8011-4A88-BEA7-02DC5800A0CC}" type="pres">
      <dgm:prSet presAssocID="{14CB4938-4C85-43C6-956F-E7A2F983C314}" presName="srcNode" presStyleLbl="node1" presStyleIdx="0" presStyleCnt="4"/>
      <dgm:spPr/>
    </dgm:pt>
    <dgm:pt modelId="{7060A31B-DF9A-40CA-A31D-2030ECD170E1}" type="pres">
      <dgm:prSet presAssocID="{14CB4938-4C85-43C6-956F-E7A2F983C314}" presName="conn" presStyleLbl="parChTrans1D2" presStyleIdx="0" presStyleCnt="1"/>
      <dgm:spPr/>
      <dgm:t>
        <a:bodyPr/>
        <a:lstStyle/>
        <a:p>
          <a:endParaRPr lang="ru-RU"/>
        </a:p>
      </dgm:t>
    </dgm:pt>
    <dgm:pt modelId="{6948F4A7-30AD-42A5-80A8-3BCF54E70D36}" type="pres">
      <dgm:prSet presAssocID="{14CB4938-4C85-43C6-956F-E7A2F983C314}" presName="extraNode" presStyleLbl="node1" presStyleIdx="0" presStyleCnt="4"/>
      <dgm:spPr/>
    </dgm:pt>
    <dgm:pt modelId="{623F1803-E36F-4E2F-B489-828AF03E4A4D}" type="pres">
      <dgm:prSet presAssocID="{14CB4938-4C85-43C6-956F-E7A2F983C314}" presName="dstNode" presStyleLbl="node1" presStyleIdx="0" presStyleCnt="4"/>
      <dgm:spPr/>
    </dgm:pt>
    <dgm:pt modelId="{7134FF2F-1F2A-4462-A6C2-BE9064680F28}" type="pres">
      <dgm:prSet presAssocID="{E7CCA27D-67F5-4B01-BDF7-68B4BDE1829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2ECD3-DE0D-489F-B99B-C407F38104C2}" type="pres">
      <dgm:prSet presAssocID="{E7CCA27D-67F5-4B01-BDF7-68B4BDE1829E}" presName="accent_1" presStyleCnt="0"/>
      <dgm:spPr/>
    </dgm:pt>
    <dgm:pt modelId="{A99DB1AA-FE7F-4C9A-B65A-26B53626C34A}" type="pres">
      <dgm:prSet presAssocID="{E7CCA27D-67F5-4B01-BDF7-68B4BDE1829E}" presName="accentRepeatNode" presStyleLbl="solidFgAcc1" presStyleIdx="0" presStyleCnt="4"/>
      <dgm:spPr/>
    </dgm:pt>
    <dgm:pt modelId="{9FD5D619-6F53-4F94-8AD0-B2164F5BC037}" type="pres">
      <dgm:prSet presAssocID="{E3218E19-20D8-4CDF-948D-C44FE438952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7B5E-81F1-4AD0-B06F-8FA631893E4A}" type="pres">
      <dgm:prSet presAssocID="{E3218E19-20D8-4CDF-948D-C44FE438952B}" presName="accent_2" presStyleCnt="0"/>
      <dgm:spPr/>
    </dgm:pt>
    <dgm:pt modelId="{33DBA628-2903-48FE-8547-9178517ACD22}" type="pres">
      <dgm:prSet presAssocID="{E3218E19-20D8-4CDF-948D-C44FE438952B}" presName="accentRepeatNode" presStyleLbl="solidFgAcc1" presStyleIdx="1" presStyleCnt="4"/>
      <dgm:spPr/>
    </dgm:pt>
    <dgm:pt modelId="{7FB21B2E-0970-41FE-A0ED-09C6CFF8F334}" type="pres">
      <dgm:prSet presAssocID="{DFC1B8FC-4758-4E2A-89F6-13D80D1E67E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EA758-CEED-49CF-8A45-42925BF30BDB}" type="pres">
      <dgm:prSet presAssocID="{DFC1B8FC-4758-4E2A-89F6-13D80D1E67EA}" presName="accent_3" presStyleCnt="0"/>
      <dgm:spPr/>
    </dgm:pt>
    <dgm:pt modelId="{55F56528-AD49-4377-A5F0-8583B3AADCD5}" type="pres">
      <dgm:prSet presAssocID="{DFC1B8FC-4758-4E2A-89F6-13D80D1E67EA}" presName="accentRepeatNode" presStyleLbl="solidFgAcc1" presStyleIdx="2" presStyleCnt="4"/>
      <dgm:spPr/>
    </dgm:pt>
    <dgm:pt modelId="{BA3D4E4B-F960-41BE-BD56-C0BABC83C3A7}" type="pres">
      <dgm:prSet presAssocID="{AB3E19E5-8D80-47B9-BD2A-068C3DB010A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3764C-511A-45BA-A290-F123A093CC8A}" type="pres">
      <dgm:prSet presAssocID="{AB3E19E5-8D80-47B9-BD2A-068C3DB010AA}" presName="accent_4" presStyleCnt="0"/>
      <dgm:spPr/>
    </dgm:pt>
    <dgm:pt modelId="{E8EA57B5-1E39-424D-92F7-98F04570762B}" type="pres">
      <dgm:prSet presAssocID="{AB3E19E5-8D80-47B9-BD2A-068C3DB010AA}" presName="accentRepeatNode" presStyleLbl="solidFgAcc1" presStyleIdx="3" presStyleCnt="4"/>
      <dgm:spPr/>
    </dgm:pt>
  </dgm:ptLst>
  <dgm:cxnLst>
    <dgm:cxn modelId="{11497248-752A-46D4-B015-EC821783F12E}" srcId="{14CB4938-4C85-43C6-956F-E7A2F983C314}" destId="{E7CCA27D-67F5-4B01-BDF7-68B4BDE1829E}" srcOrd="0" destOrd="0" parTransId="{B382C2A0-BB9E-48CB-B519-9753407130C1}" sibTransId="{BA2333E0-A257-4ED2-B65E-F5218E91355E}"/>
    <dgm:cxn modelId="{3E8B97CD-17CE-4C42-8A47-7C29F54E313B}" srcId="{14CB4938-4C85-43C6-956F-E7A2F983C314}" destId="{AB3E19E5-8D80-47B9-BD2A-068C3DB010AA}" srcOrd="3" destOrd="0" parTransId="{DBBCCC52-45A8-4B26-A107-C9FD03D89215}" sibTransId="{81CF3C3B-0867-4922-ACE0-52AE10449E9E}"/>
    <dgm:cxn modelId="{EBE20D6A-2F9D-4B35-94D7-E77BF2D36E41}" type="presOf" srcId="{BA2333E0-A257-4ED2-B65E-F5218E91355E}" destId="{7060A31B-DF9A-40CA-A31D-2030ECD170E1}" srcOrd="0" destOrd="0" presId="urn:microsoft.com/office/officeart/2008/layout/VerticalCurvedList"/>
    <dgm:cxn modelId="{F05424A1-9C0B-4C36-ABF0-F6B0353C525E}" type="presOf" srcId="{AB3E19E5-8D80-47B9-BD2A-068C3DB010AA}" destId="{BA3D4E4B-F960-41BE-BD56-C0BABC83C3A7}" srcOrd="0" destOrd="0" presId="urn:microsoft.com/office/officeart/2008/layout/VerticalCurvedList"/>
    <dgm:cxn modelId="{44532D98-F415-47CF-AD49-F9C906AAE7EF}" type="presOf" srcId="{E7CCA27D-67F5-4B01-BDF7-68B4BDE1829E}" destId="{7134FF2F-1F2A-4462-A6C2-BE9064680F28}" srcOrd="0" destOrd="0" presId="urn:microsoft.com/office/officeart/2008/layout/VerticalCurvedList"/>
    <dgm:cxn modelId="{8106A478-EC8C-4C22-9266-F7CF988FF6B8}" type="presOf" srcId="{14CB4938-4C85-43C6-956F-E7A2F983C314}" destId="{88DD6F4A-461E-4252-BBAF-ECC6FBB1CB8E}" srcOrd="0" destOrd="0" presId="urn:microsoft.com/office/officeart/2008/layout/VerticalCurvedList"/>
    <dgm:cxn modelId="{DEA53FA4-3D08-4198-AA38-2AEC022E1578}" type="presOf" srcId="{DFC1B8FC-4758-4E2A-89F6-13D80D1E67EA}" destId="{7FB21B2E-0970-41FE-A0ED-09C6CFF8F334}" srcOrd="0" destOrd="0" presId="urn:microsoft.com/office/officeart/2008/layout/VerticalCurvedList"/>
    <dgm:cxn modelId="{9F03F296-8938-4A99-8605-CB535F3FE16F}" srcId="{14CB4938-4C85-43C6-956F-E7A2F983C314}" destId="{DFC1B8FC-4758-4E2A-89F6-13D80D1E67EA}" srcOrd="2" destOrd="0" parTransId="{2658CAEA-522A-40AD-8672-3578B950B1DA}" sibTransId="{FBCB0811-108C-4FE5-AC14-0B044BDC55D2}"/>
    <dgm:cxn modelId="{EA497505-7A92-44A5-821B-2B3A16EAE09F}" srcId="{14CB4938-4C85-43C6-956F-E7A2F983C314}" destId="{E3218E19-20D8-4CDF-948D-C44FE438952B}" srcOrd="1" destOrd="0" parTransId="{FD7DF4C5-C460-49F7-A2CF-FC323350C61F}" sibTransId="{034DCC7B-8A50-4313-84DE-47A8C9BE8CBE}"/>
    <dgm:cxn modelId="{4B54BF2B-C006-449B-B2A6-CAF3CF855C2C}" type="presOf" srcId="{E3218E19-20D8-4CDF-948D-C44FE438952B}" destId="{9FD5D619-6F53-4F94-8AD0-B2164F5BC037}" srcOrd="0" destOrd="0" presId="urn:microsoft.com/office/officeart/2008/layout/VerticalCurvedList"/>
    <dgm:cxn modelId="{A3A51308-9873-4B50-8527-47548149BDE2}" type="presParOf" srcId="{88DD6F4A-461E-4252-BBAF-ECC6FBB1CB8E}" destId="{15944DC7-78EE-4952-819D-2341008033B7}" srcOrd="0" destOrd="0" presId="urn:microsoft.com/office/officeart/2008/layout/VerticalCurvedList"/>
    <dgm:cxn modelId="{49987CC0-CFC1-437E-8EC5-72698EC03BBC}" type="presParOf" srcId="{15944DC7-78EE-4952-819D-2341008033B7}" destId="{B7EE2517-7D9C-4899-9733-15E90A812E21}" srcOrd="0" destOrd="0" presId="urn:microsoft.com/office/officeart/2008/layout/VerticalCurvedList"/>
    <dgm:cxn modelId="{ABE46268-3F11-46CE-80D0-417632A731AB}" type="presParOf" srcId="{B7EE2517-7D9C-4899-9733-15E90A812E21}" destId="{4B15A34A-8011-4A88-BEA7-02DC5800A0CC}" srcOrd="0" destOrd="0" presId="urn:microsoft.com/office/officeart/2008/layout/VerticalCurvedList"/>
    <dgm:cxn modelId="{7F5D42F1-DA0A-4187-94A1-5AA7EA96CC75}" type="presParOf" srcId="{B7EE2517-7D9C-4899-9733-15E90A812E21}" destId="{7060A31B-DF9A-40CA-A31D-2030ECD170E1}" srcOrd="1" destOrd="0" presId="urn:microsoft.com/office/officeart/2008/layout/VerticalCurvedList"/>
    <dgm:cxn modelId="{7E8B2B68-2476-446B-ADA2-1246AE288F04}" type="presParOf" srcId="{B7EE2517-7D9C-4899-9733-15E90A812E21}" destId="{6948F4A7-30AD-42A5-80A8-3BCF54E70D36}" srcOrd="2" destOrd="0" presId="urn:microsoft.com/office/officeart/2008/layout/VerticalCurvedList"/>
    <dgm:cxn modelId="{D3607C17-F6E4-486F-90CE-FAA58911DD0F}" type="presParOf" srcId="{B7EE2517-7D9C-4899-9733-15E90A812E21}" destId="{623F1803-E36F-4E2F-B489-828AF03E4A4D}" srcOrd="3" destOrd="0" presId="urn:microsoft.com/office/officeart/2008/layout/VerticalCurvedList"/>
    <dgm:cxn modelId="{04E2A19B-1E24-4FFC-A9E3-9A716B42FBBF}" type="presParOf" srcId="{15944DC7-78EE-4952-819D-2341008033B7}" destId="{7134FF2F-1F2A-4462-A6C2-BE9064680F28}" srcOrd="1" destOrd="0" presId="urn:microsoft.com/office/officeart/2008/layout/VerticalCurvedList"/>
    <dgm:cxn modelId="{3BB04F79-3AF8-49DB-95A7-955037E69228}" type="presParOf" srcId="{15944DC7-78EE-4952-819D-2341008033B7}" destId="{3632ECD3-DE0D-489F-B99B-C407F38104C2}" srcOrd="2" destOrd="0" presId="urn:microsoft.com/office/officeart/2008/layout/VerticalCurvedList"/>
    <dgm:cxn modelId="{B65A7350-3999-4F97-9EDF-12CE77253622}" type="presParOf" srcId="{3632ECD3-DE0D-489F-B99B-C407F38104C2}" destId="{A99DB1AA-FE7F-4C9A-B65A-26B53626C34A}" srcOrd="0" destOrd="0" presId="urn:microsoft.com/office/officeart/2008/layout/VerticalCurvedList"/>
    <dgm:cxn modelId="{3B3E1ECF-EDB7-447C-90AF-7410C8D594CD}" type="presParOf" srcId="{15944DC7-78EE-4952-819D-2341008033B7}" destId="{9FD5D619-6F53-4F94-8AD0-B2164F5BC037}" srcOrd="3" destOrd="0" presId="urn:microsoft.com/office/officeart/2008/layout/VerticalCurvedList"/>
    <dgm:cxn modelId="{845993A1-2A74-4A27-A506-97C04AC0BDBA}" type="presParOf" srcId="{15944DC7-78EE-4952-819D-2341008033B7}" destId="{89A07B5E-81F1-4AD0-B06F-8FA631893E4A}" srcOrd="4" destOrd="0" presId="urn:microsoft.com/office/officeart/2008/layout/VerticalCurvedList"/>
    <dgm:cxn modelId="{4EFA079E-7BB6-4C50-9B2B-82AADFD66999}" type="presParOf" srcId="{89A07B5E-81F1-4AD0-B06F-8FA631893E4A}" destId="{33DBA628-2903-48FE-8547-9178517ACD22}" srcOrd="0" destOrd="0" presId="urn:microsoft.com/office/officeart/2008/layout/VerticalCurvedList"/>
    <dgm:cxn modelId="{C5902177-702C-4FFC-80A1-1ED8FBDB0D50}" type="presParOf" srcId="{15944DC7-78EE-4952-819D-2341008033B7}" destId="{7FB21B2E-0970-41FE-A0ED-09C6CFF8F334}" srcOrd="5" destOrd="0" presId="urn:microsoft.com/office/officeart/2008/layout/VerticalCurvedList"/>
    <dgm:cxn modelId="{B23849D0-580B-40A0-B3F4-51D1C9F32AFA}" type="presParOf" srcId="{15944DC7-78EE-4952-819D-2341008033B7}" destId="{C2CEA758-CEED-49CF-8A45-42925BF30BDB}" srcOrd="6" destOrd="0" presId="urn:microsoft.com/office/officeart/2008/layout/VerticalCurvedList"/>
    <dgm:cxn modelId="{B762EED7-0702-41EA-AB59-DD83FDBC3343}" type="presParOf" srcId="{C2CEA758-CEED-49CF-8A45-42925BF30BDB}" destId="{55F56528-AD49-4377-A5F0-8583B3AADCD5}" srcOrd="0" destOrd="0" presId="urn:microsoft.com/office/officeart/2008/layout/VerticalCurvedList"/>
    <dgm:cxn modelId="{30F9DFDF-2598-42CC-9356-3E81AD18BE11}" type="presParOf" srcId="{15944DC7-78EE-4952-819D-2341008033B7}" destId="{BA3D4E4B-F960-41BE-BD56-C0BABC83C3A7}" srcOrd="7" destOrd="0" presId="urn:microsoft.com/office/officeart/2008/layout/VerticalCurvedList"/>
    <dgm:cxn modelId="{E47C5F56-3159-4CDF-80C1-4C34EDF57F66}" type="presParOf" srcId="{15944DC7-78EE-4952-819D-2341008033B7}" destId="{4623764C-511A-45BA-A290-F123A093CC8A}" srcOrd="8" destOrd="0" presId="urn:microsoft.com/office/officeart/2008/layout/VerticalCurvedList"/>
    <dgm:cxn modelId="{73A40A8D-7266-4810-955C-F4FB6840D1F8}" type="presParOf" srcId="{4623764C-511A-45BA-A290-F123A093CC8A}" destId="{E8EA57B5-1E39-424D-92F7-98F0457076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125B7-970E-4916-BBF0-4CFFE8C50AC4}">
      <dsp:nvSpPr>
        <dsp:cNvPr id="0" name=""/>
        <dsp:cNvSpPr/>
      </dsp:nvSpPr>
      <dsp:spPr>
        <a:xfrm>
          <a:off x="3863148" y="123043"/>
          <a:ext cx="1938312" cy="70097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b="1" i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Public procurement</a:t>
          </a:r>
          <a:endParaRPr lang="ru-RU" sz="1500" b="1" i="1" u="sng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3897367" y="157262"/>
        <a:ext cx="1869874" cy="632537"/>
      </dsp:txXfrm>
    </dsp:sp>
    <dsp:sp modelId="{997093B1-D516-4A0C-87DC-6AA89C35600F}">
      <dsp:nvSpPr>
        <dsp:cNvPr id="0" name=""/>
        <dsp:cNvSpPr/>
      </dsp:nvSpPr>
      <dsp:spPr>
        <a:xfrm>
          <a:off x="2679275" y="427482"/>
          <a:ext cx="4146533" cy="4146533"/>
        </a:xfrm>
        <a:custGeom>
          <a:avLst/>
          <a:gdLst/>
          <a:ahLst/>
          <a:cxnLst/>
          <a:rect l="0" t="0" r="0" b="0"/>
          <a:pathLst>
            <a:path>
              <a:moveTo>
                <a:pt x="3128116" y="288406"/>
              </a:moveTo>
              <a:arcTo wR="2073266" hR="2073266" stAng="18034982" swAng="1123881"/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4EF24-75F7-4313-ABC8-48624DDAF010}">
      <dsp:nvSpPr>
        <dsp:cNvPr id="0" name=""/>
        <dsp:cNvSpPr/>
      </dsp:nvSpPr>
      <dsp:spPr>
        <a:xfrm>
          <a:off x="5678176" y="1154396"/>
          <a:ext cx="1938312" cy="96766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Internet trading</a:t>
          </a:r>
          <a:endParaRPr lang="ru-RU" sz="1500" b="1" i="1" u="sng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(B2B)</a:t>
          </a:r>
          <a:endParaRPr lang="ru-RU" sz="1200" b="1" i="1" u="sng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725413" y="1201633"/>
        <a:ext cx="1843838" cy="873190"/>
      </dsp:txXfrm>
    </dsp:sp>
    <dsp:sp modelId="{A00C252D-772F-492E-A5AB-6116113A9413}">
      <dsp:nvSpPr>
        <dsp:cNvPr id="0" name=""/>
        <dsp:cNvSpPr/>
      </dsp:nvSpPr>
      <dsp:spPr>
        <a:xfrm>
          <a:off x="2724935" y="587674"/>
          <a:ext cx="4146533" cy="4146533"/>
        </a:xfrm>
        <a:custGeom>
          <a:avLst/>
          <a:gdLst/>
          <a:ahLst/>
          <a:cxnLst/>
          <a:rect l="0" t="0" r="0" b="0"/>
          <a:pathLst>
            <a:path>
              <a:moveTo>
                <a:pt x="4077323" y="1542047"/>
              </a:moveTo>
              <a:arcTo wR="2073266" hR="2073266" stAng="20709235" swAng="1296710"/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D1996-D064-40F6-B9AA-03DF6DC33204}">
      <dsp:nvSpPr>
        <dsp:cNvPr id="0" name=""/>
        <dsp:cNvSpPr/>
      </dsp:nvSpPr>
      <dsp:spPr>
        <a:xfrm>
          <a:off x="5734798" y="2913067"/>
          <a:ext cx="1938312" cy="88376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b="1" i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Online auction for car license plates</a:t>
          </a:r>
          <a:endParaRPr lang="ru-RU" sz="1500" b="1" i="1" u="sng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777940" y="2956209"/>
        <a:ext cx="1852028" cy="797480"/>
      </dsp:txXfrm>
    </dsp:sp>
    <dsp:sp modelId="{3978E90B-F8AA-462D-9741-32B4979AEADA}">
      <dsp:nvSpPr>
        <dsp:cNvPr id="0" name=""/>
        <dsp:cNvSpPr/>
      </dsp:nvSpPr>
      <dsp:spPr>
        <a:xfrm>
          <a:off x="2634195" y="551894"/>
          <a:ext cx="4146533" cy="4146533"/>
        </a:xfrm>
        <a:custGeom>
          <a:avLst/>
          <a:gdLst/>
          <a:ahLst/>
          <a:cxnLst/>
          <a:rect l="0" t="0" r="0" b="0"/>
          <a:pathLst>
            <a:path>
              <a:moveTo>
                <a:pt x="3780551" y="3249539"/>
              </a:moveTo>
              <a:arcTo wR="2073266" hR="2073266" stAng="2073947" swAng="910016"/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68164-E94F-4D14-B7F7-9081AF6B39F2}">
      <dsp:nvSpPr>
        <dsp:cNvPr id="0" name=""/>
        <dsp:cNvSpPr/>
      </dsp:nvSpPr>
      <dsp:spPr>
        <a:xfrm>
          <a:off x="4036924" y="4130075"/>
          <a:ext cx="2006337" cy="88010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Logistic portal</a:t>
          </a:r>
          <a:endParaRPr lang="ru-RU" sz="1500" b="1" i="1" u="sng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079887" y="4173038"/>
        <a:ext cx="1920411" cy="794177"/>
      </dsp:txXfrm>
    </dsp:sp>
    <dsp:sp modelId="{2235495D-AD57-41F6-9D11-3138AC67BF45}">
      <dsp:nvSpPr>
        <dsp:cNvPr id="0" name=""/>
        <dsp:cNvSpPr/>
      </dsp:nvSpPr>
      <dsp:spPr>
        <a:xfrm>
          <a:off x="2815462" y="450035"/>
          <a:ext cx="4146533" cy="4146533"/>
        </a:xfrm>
        <a:custGeom>
          <a:avLst/>
          <a:gdLst/>
          <a:ahLst/>
          <a:cxnLst/>
          <a:rect l="0" t="0" r="0" b="0"/>
          <a:pathLst>
            <a:path>
              <a:moveTo>
                <a:pt x="1212481" y="3959396"/>
              </a:moveTo>
              <a:arcTo wR="2073266" hR="2073266" stAng="6871852" swAng="16183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0178B-D070-4054-AF8E-4DACC7E739DB}">
      <dsp:nvSpPr>
        <dsp:cNvPr id="0" name=""/>
        <dsp:cNvSpPr/>
      </dsp:nvSpPr>
      <dsp:spPr>
        <a:xfrm>
          <a:off x="2008056" y="2926013"/>
          <a:ext cx="1938312" cy="88010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Online auction for mobile numbers</a:t>
          </a:r>
          <a:endParaRPr lang="ru-RU" sz="1500" b="1" i="1" u="none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051019" y="2968976"/>
        <a:ext cx="1852386" cy="794177"/>
      </dsp:txXfrm>
    </dsp:sp>
    <dsp:sp modelId="{265A5F7D-E483-4572-B8EF-28C079015102}">
      <dsp:nvSpPr>
        <dsp:cNvPr id="0" name=""/>
        <dsp:cNvSpPr/>
      </dsp:nvSpPr>
      <dsp:spPr>
        <a:xfrm>
          <a:off x="2768611" y="372120"/>
          <a:ext cx="4146533" cy="4146533"/>
        </a:xfrm>
        <a:custGeom>
          <a:avLst/>
          <a:gdLst/>
          <a:ahLst/>
          <a:cxnLst/>
          <a:rect l="0" t="0" r="0" b="0"/>
          <a:pathLst>
            <a:path>
              <a:moveTo>
                <a:pt x="54895" y="2547199"/>
              </a:moveTo>
              <a:arcTo wR="2073266" hR="2073266" stAng="10007148" swAng="11230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6BD09-E6CF-4C3E-958C-6B7F6658E92B}">
      <dsp:nvSpPr>
        <dsp:cNvPr id="0" name=""/>
        <dsp:cNvSpPr/>
      </dsp:nvSpPr>
      <dsp:spPr>
        <a:xfrm>
          <a:off x="1857189" y="1036713"/>
          <a:ext cx="2164079" cy="120302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Electronic exchange</a:t>
          </a:r>
          <a:endParaRPr lang="ru-RU" sz="1500" b="1" i="1" u="sng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platform </a:t>
          </a:r>
          <a:br>
            <a:rPr lang="en-US" sz="1500" b="1" i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500" b="1" i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(highly liquid commodities</a:t>
          </a:r>
          <a:r>
            <a:rPr lang="ru-RU" sz="1200" b="0" i="1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ru-RU" sz="1200" i="1" kern="1200" dirty="0" smtClean="0">
            <a:latin typeface="+mn-lt"/>
            <a:cs typeface="Arial" panose="020B0604020202020204" pitchFamily="34" charset="0"/>
          </a:endParaRPr>
        </a:p>
      </dsp:txBody>
      <dsp:txXfrm>
        <a:off x="1915916" y="1095440"/>
        <a:ext cx="2046625" cy="1085568"/>
      </dsp:txXfrm>
    </dsp:sp>
    <dsp:sp modelId="{9F313B2E-2042-4F72-A3E5-874494ED5D22}">
      <dsp:nvSpPr>
        <dsp:cNvPr id="0" name=""/>
        <dsp:cNvSpPr/>
      </dsp:nvSpPr>
      <dsp:spPr>
        <a:xfrm>
          <a:off x="2542294" y="595152"/>
          <a:ext cx="4146533" cy="4146533"/>
        </a:xfrm>
        <a:custGeom>
          <a:avLst/>
          <a:gdLst/>
          <a:ahLst/>
          <a:cxnLst/>
          <a:rect l="0" t="0" r="0" b="0"/>
          <a:pathLst>
            <a:path>
              <a:moveTo>
                <a:pt x="798992" y="437827"/>
              </a:moveTo>
              <a:arcTo wR="2073266" hR="2073266" stAng="13924535" swAng="988665"/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0A31B-DF9A-40CA-A31D-2030ECD170E1}">
      <dsp:nvSpPr>
        <dsp:cNvPr id="0" name=""/>
        <dsp:cNvSpPr/>
      </dsp:nvSpPr>
      <dsp:spPr>
        <a:xfrm>
          <a:off x="-6302093" y="-964032"/>
          <a:ext cx="7501508" cy="7501508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4FF2F-1F2A-4462-A6C2-BE9064680F28}">
      <dsp:nvSpPr>
        <dsp:cNvPr id="0" name=""/>
        <dsp:cNvSpPr/>
      </dsp:nvSpPr>
      <dsp:spPr>
        <a:xfrm>
          <a:off x="524020" y="348228"/>
          <a:ext cx="10255292" cy="6969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1" kern="1200" dirty="0" smtClean="0">
              <a:solidFill>
                <a:srgbClr val="7030A0"/>
              </a:solidFill>
            </a:rPr>
            <a:t>13</a:t>
          </a:r>
          <a:r>
            <a:rPr lang="en-US" sz="2500" b="0" i="1" kern="1200" dirty="0" smtClean="0">
              <a:solidFill>
                <a:schemeClr val="tx1"/>
              </a:solidFill>
            </a:rPr>
            <a:t> branches in regional centers</a:t>
          </a:r>
          <a:endParaRPr lang="ru-RU" sz="2500" b="0" i="1" kern="1200" dirty="0">
            <a:solidFill>
              <a:schemeClr val="tx1"/>
            </a:solidFill>
          </a:endParaRPr>
        </a:p>
      </dsp:txBody>
      <dsp:txXfrm>
        <a:off x="524020" y="348228"/>
        <a:ext cx="10255292" cy="696903"/>
      </dsp:txXfrm>
    </dsp:sp>
    <dsp:sp modelId="{A99DB1AA-FE7F-4C9A-B65A-26B53626C34A}">
      <dsp:nvSpPr>
        <dsp:cNvPr id="0" name=""/>
        <dsp:cNvSpPr/>
      </dsp:nvSpPr>
      <dsp:spPr>
        <a:xfrm>
          <a:off x="88455" y="261115"/>
          <a:ext cx="871129" cy="871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5D619-6F53-4F94-8AD0-B2164F5BC037}">
      <dsp:nvSpPr>
        <dsp:cNvPr id="0" name=""/>
        <dsp:cNvSpPr/>
      </dsp:nvSpPr>
      <dsp:spPr>
        <a:xfrm>
          <a:off x="1023400" y="1306195"/>
          <a:ext cx="9755911" cy="87101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1" kern="1200" dirty="0" smtClean="0">
              <a:solidFill>
                <a:srgbClr val="7030A0"/>
              </a:solidFill>
            </a:rPr>
            <a:t>32</a:t>
          </a:r>
          <a:r>
            <a:rPr lang="ru-RU" sz="2500" b="1" i="1" kern="1200" dirty="0" smtClean="0">
              <a:solidFill>
                <a:srgbClr val="7030A0"/>
              </a:solidFill>
            </a:rPr>
            <a:t>2</a:t>
          </a:r>
          <a:r>
            <a:rPr lang="en-US" sz="2500" b="0" i="1" kern="1200" dirty="0" smtClean="0">
              <a:solidFill>
                <a:schemeClr val="tx1"/>
              </a:solidFill>
            </a:rPr>
            <a:t> trading pits, including </a:t>
          </a:r>
          <a:r>
            <a:rPr lang="en-US" sz="2500" b="1" i="1" kern="1200" dirty="0" smtClean="0">
              <a:solidFill>
                <a:srgbClr val="7030A0"/>
              </a:solidFill>
            </a:rPr>
            <a:t>19</a:t>
          </a:r>
          <a:r>
            <a:rPr lang="en-US" sz="2500" b="0" i="1" kern="1200" dirty="0" smtClean="0">
              <a:solidFill>
                <a:schemeClr val="tx1"/>
              </a:solidFill>
            </a:rPr>
            <a:t> overseas offices</a:t>
          </a:r>
          <a:endParaRPr lang="ru-RU" sz="2500" b="0" i="1" kern="1200" dirty="0">
            <a:solidFill>
              <a:schemeClr val="tx1"/>
            </a:solidFill>
          </a:endParaRPr>
        </a:p>
      </dsp:txBody>
      <dsp:txXfrm>
        <a:off x="1023400" y="1306195"/>
        <a:ext cx="9755911" cy="871010"/>
      </dsp:txXfrm>
    </dsp:sp>
    <dsp:sp modelId="{33DBA628-2903-48FE-8547-9178517ACD22}">
      <dsp:nvSpPr>
        <dsp:cNvPr id="0" name=""/>
        <dsp:cNvSpPr/>
      </dsp:nvSpPr>
      <dsp:spPr>
        <a:xfrm>
          <a:off x="587835" y="1306136"/>
          <a:ext cx="871129" cy="871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21B2E-0970-41FE-A0ED-09C6CFF8F334}">
      <dsp:nvSpPr>
        <dsp:cNvPr id="0" name=""/>
        <dsp:cNvSpPr/>
      </dsp:nvSpPr>
      <dsp:spPr>
        <a:xfrm>
          <a:off x="1176670" y="2438270"/>
          <a:ext cx="9602642" cy="6969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1" kern="1200" dirty="0" smtClean="0">
              <a:solidFill>
                <a:srgbClr val="7030A0"/>
              </a:solidFill>
            </a:rPr>
            <a:t>1 15</a:t>
          </a:r>
          <a:r>
            <a:rPr lang="ru-RU" sz="2500" b="1" i="1" kern="1200" dirty="0" smtClean="0">
              <a:solidFill>
                <a:srgbClr val="7030A0"/>
              </a:solidFill>
            </a:rPr>
            <a:t>6</a:t>
          </a:r>
          <a:r>
            <a:rPr lang="en-US" sz="2500" b="1" i="1" kern="1200" dirty="0" smtClean="0">
              <a:solidFill>
                <a:srgbClr val="7030A0"/>
              </a:solidFill>
            </a:rPr>
            <a:t> </a:t>
          </a:r>
          <a:r>
            <a:rPr lang="en-US" sz="2500" b="0" i="1" kern="1200" dirty="0" smtClean="0">
              <a:solidFill>
                <a:schemeClr val="tx1"/>
              </a:solidFill>
            </a:rPr>
            <a:t>brokerage houses and </a:t>
          </a:r>
          <a:r>
            <a:rPr lang="en-US" sz="2500" b="1" i="1" kern="1200" dirty="0" smtClean="0">
              <a:solidFill>
                <a:srgbClr val="7030A0"/>
              </a:solidFill>
            </a:rPr>
            <a:t>3 1</a:t>
          </a:r>
          <a:r>
            <a:rPr lang="ru-RU" sz="2500" b="1" i="1" kern="1200" dirty="0" smtClean="0">
              <a:solidFill>
                <a:srgbClr val="7030A0"/>
              </a:solidFill>
            </a:rPr>
            <a:t>3</a:t>
          </a:r>
          <a:r>
            <a:rPr lang="en-US" sz="2500" b="1" i="1" kern="1200" dirty="0" smtClean="0">
              <a:solidFill>
                <a:srgbClr val="7030A0"/>
              </a:solidFill>
            </a:rPr>
            <a:t>5</a:t>
          </a:r>
          <a:r>
            <a:rPr lang="en-US" sz="2500" b="0" i="1" kern="1200" dirty="0" smtClean="0">
              <a:solidFill>
                <a:schemeClr val="tx1"/>
              </a:solidFill>
            </a:rPr>
            <a:t> traders</a:t>
          </a:r>
          <a:endParaRPr lang="ru-RU" sz="2500" b="0" i="1" kern="1200" dirty="0">
            <a:solidFill>
              <a:schemeClr val="tx1"/>
            </a:solidFill>
          </a:endParaRPr>
        </a:p>
      </dsp:txBody>
      <dsp:txXfrm>
        <a:off x="1176670" y="2438270"/>
        <a:ext cx="9602642" cy="696903"/>
      </dsp:txXfrm>
    </dsp:sp>
    <dsp:sp modelId="{55F56528-AD49-4377-A5F0-8583B3AADCD5}">
      <dsp:nvSpPr>
        <dsp:cNvPr id="0" name=""/>
        <dsp:cNvSpPr/>
      </dsp:nvSpPr>
      <dsp:spPr>
        <a:xfrm>
          <a:off x="741105" y="2351157"/>
          <a:ext cx="871129" cy="871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D4E4B-F960-41BE-BD56-C0BABC83C3A7}">
      <dsp:nvSpPr>
        <dsp:cNvPr id="0" name=""/>
        <dsp:cNvSpPr/>
      </dsp:nvSpPr>
      <dsp:spPr>
        <a:xfrm>
          <a:off x="1023400" y="3483291"/>
          <a:ext cx="9755911" cy="6969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1" kern="1200" dirty="0" smtClean="0">
              <a:solidFill>
                <a:schemeClr val="tx1"/>
              </a:solidFill>
            </a:rPr>
            <a:t>more than</a:t>
          </a:r>
          <a:r>
            <a:rPr lang="ru-RU" sz="2500" b="0" i="1" kern="1200" dirty="0" smtClean="0">
              <a:solidFill>
                <a:schemeClr val="tx1"/>
              </a:solidFill>
            </a:rPr>
            <a:t> </a:t>
          </a:r>
          <a:r>
            <a:rPr lang="en-US" sz="2500" b="1" i="1" kern="1200" dirty="0" smtClean="0">
              <a:solidFill>
                <a:srgbClr val="7030A0"/>
              </a:solidFill>
            </a:rPr>
            <a:t>1 </a:t>
          </a:r>
          <a:r>
            <a:rPr lang="ru-RU" sz="2500" b="1" i="1" kern="1200" dirty="0" smtClean="0">
              <a:solidFill>
                <a:srgbClr val="7030A0"/>
              </a:solidFill>
            </a:rPr>
            <a:t>6</a:t>
          </a:r>
          <a:r>
            <a:rPr lang="en-US" sz="2500" b="1" i="1" kern="1200" dirty="0" smtClean="0">
              <a:solidFill>
                <a:srgbClr val="7030A0"/>
              </a:solidFill>
            </a:rPr>
            <a:t>00 </a:t>
          </a:r>
          <a:r>
            <a:rPr lang="en-US" sz="2500" b="0" i="1" kern="1200" dirty="0" smtClean="0">
              <a:solidFill>
                <a:schemeClr val="tx1"/>
              </a:solidFill>
            </a:rPr>
            <a:t>sellers of goods</a:t>
          </a:r>
          <a:endParaRPr lang="ru-RU" sz="2500" b="0" i="1" kern="1200" dirty="0">
            <a:solidFill>
              <a:schemeClr val="tx1"/>
            </a:solidFill>
          </a:endParaRPr>
        </a:p>
      </dsp:txBody>
      <dsp:txXfrm>
        <a:off x="1023400" y="3483291"/>
        <a:ext cx="9755911" cy="696903"/>
      </dsp:txXfrm>
    </dsp:sp>
    <dsp:sp modelId="{E8EA57B5-1E39-424D-92F7-98F04570762B}">
      <dsp:nvSpPr>
        <dsp:cNvPr id="0" name=""/>
        <dsp:cNvSpPr/>
      </dsp:nvSpPr>
      <dsp:spPr>
        <a:xfrm>
          <a:off x="587835" y="3396178"/>
          <a:ext cx="871129" cy="871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01149-E7D4-46FB-B0A9-49B7631F9CB1}">
      <dsp:nvSpPr>
        <dsp:cNvPr id="0" name=""/>
        <dsp:cNvSpPr/>
      </dsp:nvSpPr>
      <dsp:spPr>
        <a:xfrm>
          <a:off x="524020" y="4528311"/>
          <a:ext cx="10255292" cy="6969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1" kern="1200" dirty="0" smtClean="0">
              <a:solidFill>
                <a:schemeClr val="tx1"/>
              </a:solidFill>
            </a:rPr>
            <a:t>client base - more than </a:t>
          </a:r>
          <a:r>
            <a:rPr lang="en-US" sz="2500" b="1" i="1" kern="1200" dirty="0" smtClean="0">
              <a:solidFill>
                <a:srgbClr val="7030A0"/>
              </a:solidFill>
            </a:rPr>
            <a:t>2</a:t>
          </a:r>
          <a:r>
            <a:rPr lang="ru-RU" sz="2500" b="1" i="1" kern="1200" dirty="0" smtClean="0">
              <a:solidFill>
                <a:srgbClr val="7030A0"/>
              </a:solidFill>
            </a:rPr>
            <a:t>90</a:t>
          </a:r>
          <a:r>
            <a:rPr lang="en-US" sz="2500" b="1" i="1" kern="1200" dirty="0" smtClean="0">
              <a:solidFill>
                <a:srgbClr val="7030A0"/>
              </a:solidFill>
            </a:rPr>
            <a:t> </a:t>
          </a:r>
          <a:r>
            <a:rPr lang="en-US" sz="2500" b="0" i="1" kern="1200" dirty="0" smtClean="0">
              <a:solidFill>
                <a:schemeClr val="tx1"/>
              </a:solidFill>
            </a:rPr>
            <a:t>thousand</a:t>
          </a:r>
          <a:endParaRPr lang="ru-RU" sz="2500" b="0" i="1" kern="1200" dirty="0">
            <a:solidFill>
              <a:schemeClr val="tx1"/>
            </a:solidFill>
          </a:endParaRPr>
        </a:p>
      </dsp:txBody>
      <dsp:txXfrm>
        <a:off x="524020" y="4528311"/>
        <a:ext cx="10255292" cy="696903"/>
      </dsp:txXfrm>
    </dsp:sp>
    <dsp:sp modelId="{BEDDA61B-049A-4DA7-B7AD-8A972F9EA226}">
      <dsp:nvSpPr>
        <dsp:cNvPr id="0" name=""/>
        <dsp:cNvSpPr/>
      </dsp:nvSpPr>
      <dsp:spPr>
        <a:xfrm>
          <a:off x="88455" y="4441198"/>
          <a:ext cx="871129" cy="871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1C0F3-17C9-4F49-B644-B807A5A410E7}">
      <dsp:nvSpPr>
        <dsp:cNvPr id="0" name=""/>
        <dsp:cNvSpPr/>
      </dsp:nvSpPr>
      <dsp:spPr>
        <a:xfrm rot="5400000">
          <a:off x="-121937" y="123874"/>
          <a:ext cx="812919" cy="5690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2" y="286458"/>
        <a:ext cx="569043" cy="243876"/>
      </dsp:txXfrm>
    </dsp:sp>
    <dsp:sp modelId="{D686ECC0-FED3-413A-A3BE-E1E3501E1891}">
      <dsp:nvSpPr>
        <dsp:cNvPr id="0" name=""/>
        <dsp:cNvSpPr/>
      </dsp:nvSpPr>
      <dsp:spPr>
        <a:xfrm rot="5400000">
          <a:off x="5090591" y="-4521548"/>
          <a:ext cx="528397" cy="9571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1" kern="1200" dirty="0" smtClean="0"/>
            <a:t>more than </a:t>
          </a:r>
          <a:r>
            <a:rPr lang="en-US" sz="2300" b="1" i="1" kern="1200" dirty="0" smtClean="0">
              <a:solidFill>
                <a:srgbClr val="7030A0"/>
              </a:solidFill>
            </a:rPr>
            <a:t>5 thousand </a:t>
          </a:r>
          <a:r>
            <a:rPr lang="en-US" sz="2300" b="0" i="1" kern="1200" dirty="0" smtClean="0"/>
            <a:t>transactions amounted </a:t>
          </a:r>
          <a:r>
            <a:rPr lang="ru-RU" sz="2300" b="1" i="1" kern="1200" dirty="0" smtClean="0">
              <a:solidFill>
                <a:srgbClr val="7030A0"/>
              </a:solidFill>
            </a:rPr>
            <a:t>30</a:t>
          </a:r>
          <a:r>
            <a:rPr lang="en-US" sz="2300" b="0" i="1" kern="1200" dirty="0" smtClean="0"/>
            <a:t> million US dollars</a:t>
          </a:r>
          <a:endParaRPr lang="ru-RU" sz="2300" b="0" i="1" kern="1200" dirty="0"/>
        </a:p>
      </dsp:txBody>
      <dsp:txXfrm rot="-5400000">
        <a:off x="569043" y="25794"/>
        <a:ext cx="9545700" cy="476809"/>
      </dsp:txXfrm>
    </dsp:sp>
    <dsp:sp modelId="{D1470CEB-040D-42A4-A468-23464BA5F1FB}">
      <dsp:nvSpPr>
        <dsp:cNvPr id="0" name=""/>
        <dsp:cNvSpPr/>
      </dsp:nvSpPr>
      <dsp:spPr>
        <a:xfrm rot="5400000">
          <a:off x="-121937" y="780532"/>
          <a:ext cx="812919" cy="5690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smtClean="0"/>
            <a:t> </a:t>
          </a:r>
          <a:endParaRPr lang="ru-RU" sz="2500" b="0" kern="1200" dirty="0"/>
        </a:p>
      </dsp:txBody>
      <dsp:txXfrm rot="-5400000">
        <a:off x="2" y="943116"/>
        <a:ext cx="569043" cy="243876"/>
      </dsp:txXfrm>
    </dsp:sp>
    <dsp:sp modelId="{B372CB8E-30D3-4EC7-87F6-D045B4166016}">
      <dsp:nvSpPr>
        <dsp:cNvPr id="0" name=""/>
        <dsp:cNvSpPr/>
      </dsp:nvSpPr>
      <dsp:spPr>
        <a:xfrm rot="5400000">
          <a:off x="5090453" y="-3862814"/>
          <a:ext cx="528675" cy="9571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i="1" kern="1200" dirty="0" smtClean="0">
              <a:solidFill>
                <a:srgbClr val="7030A0"/>
              </a:solidFill>
            </a:rPr>
            <a:t>8 500 </a:t>
          </a:r>
          <a:r>
            <a:rPr lang="en-US" sz="2300" b="0" i="1" kern="1200" dirty="0" smtClean="0"/>
            <a:t>transactions the amounted </a:t>
          </a:r>
          <a:r>
            <a:rPr lang="ru-RU" sz="2300" b="1" i="1" kern="1200" dirty="0" smtClean="0">
              <a:solidFill>
                <a:srgbClr val="7030A0"/>
              </a:solidFill>
            </a:rPr>
            <a:t>40</a:t>
          </a:r>
          <a:r>
            <a:rPr lang="en-US" sz="2300" b="0" i="1" kern="1200" dirty="0" smtClean="0"/>
            <a:t> million US dollars</a:t>
          </a:r>
          <a:endParaRPr lang="ru-RU" sz="2300" b="0" i="1" kern="1200" dirty="0"/>
        </a:p>
      </dsp:txBody>
      <dsp:txXfrm rot="-5400000">
        <a:off x="569044" y="684403"/>
        <a:ext cx="9545686" cy="477059"/>
      </dsp:txXfrm>
    </dsp:sp>
    <dsp:sp modelId="{EFE692E2-2997-427E-ADBA-FAC010A4DC93}">
      <dsp:nvSpPr>
        <dsp:cNvPr id="0" name=""/>
        <dsp:cNvSpPr/>
      </dsp:nvSpPr>
      <dsp:spPr>
        <a:xfrm rot="5400000">
          <a:off x="-121937" y="1437191"/>
          <a:ext cx="812919" cy="5690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smtClean="0"/>
            <a:t> </a:t>
          </a:r>
          <a:endParaRPr lang="ru-RU" sz="2500" b="0" kern="1200" dirty="0"/>
        </a:p>
      </dsp:txBody>
      <dsp:txXfrm rot="-5400000">
        <a:off x="2" y="1599775"/>
        <a:ext cx="569043" cy="243876"/>
      </dsp:txXfrm>
    </dsp:sp>
    <dsp:sp modelId="{09C9B2B0-1920-4ECD-A952-194B2B882170}">
      <dsp:nvSpPr>
        <dsp:cNvPr id="0" name=""/>
        <dsp:cNvSpPr/>
      </dsp:nvSpPr>
      <dsp:spPr>
        <a:xfrm rot="5400000">
          <a:off x="5090591" y="-3197021"/>
          <a:ext cx="528397" cy="9571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1" kern="1200" dirty="0" smtClean="0"/>
            <a:t>about </a:t>
          </a:r>
          <a:r>
            <a:rPr lang="ru-RU" sz="2300" b="1" i="1" kern="1200" dirty="0" smtClean="0">
              <a:solidFill>
                <a:srgbClr val="7030A0"/>
              </a:solidFill>
            </a:rPr>
            <a:t>150</a:t>
          </a:r>
          <a:r>
            <a:rPr lang="en-US" sz="2300" b="0" i="1" kern="1200" dirty="0" smtClean="0"/>
            <a:t> new clients</a:t>
          </a:r>
          <a:endParaRPr lang="ru-RU" sz="2300" i="1" kern="1200" dirty="0"/>
        </a:p>
      </dsp:txBody>
      <dsp:txXfrm rot="-5400000">
        <a:off x="569043" y="1350321"/>
        <a:ext cx="9545700" cy="476809"/>
      </dsp:txXfrm>
    </dsp:sp>
    <dsp:sp modelId="{2D0A9327-7938-4C2B-BD3D-9E7D9F8460E3}">
      <dsp:nvSpPr>
        <dsp:cNvPr id="0" name=""/>
        <dsp:cNvSpPr/>
      </dsp:nvSpPr>
      <dsp:spPr>
        <a:xfrm rot="5400000">
          <a:off x="-121937" y="2093849"/>
          <a:ext cx="812919" cy="5690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/>
            <a:t> </a:t>
          </a:r>
          <a:endParaRPr lang="ru-RU" sz="2500" b="0" kern="1200" dirty="0"/>
        </a:p>
      </dsp:txBody>
      <dsp:txXfrm rot="-5400000">
        <a:off x="2" y="2256433"/>
        <a:ext cx="569043" cy="243876"/>
      </dsp:txXfrm>
    </dsp:sp>
    <dsp:sp modelId="{CC2BD498-B3C7-4EB3-9504-D31F2853C9F8}">
      <dsp:nvSpPr>
        <dsp:cNvPr id="0" name=""/>
        <dsp:cNvSpPr/>
      </dsp:nvSpPr>
      <dsp:spPr>
        <a:xfrm rot="5400000">
          <a:off x="5090591" y="-2549636"/>
          <a:ext cx="528397" cy="9571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1" kern="1200" dirty="0" smtClean="0"/>
            <a:t>more than new </a:t>
          </a:r>
          <a:r>
            <a:rPr lang="en-US" sz="2300" b="1" i="1" kern="1200" dirty="0" smtClean="0">
              <a:solidFill>
                <a:srgbClr val="7030A0"/>
              </a:solidFill>
            </a:rPr>
            <a:t>60</a:t>
          </a:r>
          <a:r>
            <a:rPr lang="en-US" sz="2300" b="0" i="1" kern="1200" dirty="0" smtClean="0"/>
            <a:t> standard contracts</a:t>
          </a:r>
          <a:endParaRPr lang="ru-RU" sz="2300" b="0" i="1" kern="1200" dirty="0"/>
        </a:p>
      </dsp:txBody>
      <dsp:txXfrm rot="-5400000">
        <a:off x="569043" y="1997706"/>
        <a:ext cx="9545700" cy="476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EEAE6-5CF0-49FF-BE38-28D4D2AF24F5}">
      <dsp:nvSpPr>
        <dsp:cNvPr id="0" name=""/>
        <dsp:cNvSpPr/>
      </dsp:nvSpPr>
      <dsp:spPr>
        <a:xfrm>
          <a:off x="962" y="0"/>
          <a:ext cx="2502173" cy="254641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2060"/>
              </a:solidFill>
            </a:rPr>
            <a:t>Software solutions </a:t>
          </a:r>
          <a:r>
            <a:rPr lang="ru-RU" sz="1400" b="1" i="1" kern="1200" dirty="0" smtClean="0">
              <a:solidFill>
                <a:srgbClr val="002060"/>
              </a:solidFill>
            </a:rPr>
            <a:t>(</a:t>
          </a:r>
          <a:r>
            <a:rPr lang="en-US" sz="1400" b="1" i="1" kern="1200" dirty="0" smtClean="0">
              <a:solidFill>
                <a:srgbClr val="002060"/>
              </a:solidFill>
            </a:rPr>
            <a:t>listing, clearing</a:t>
          </a:r>
          <a:r>
            <a:rPr lang="ru-RU" sz="1400" b="1" i="1" kern="1200" dirty="0" smtClean="0">
              <a:solidFill>
                <a:srgbClr val="002060"/>
              </a:solidFill>
            </a:rPr>
            <a:t>,</a:t>
          </a:r>
          <a:r>
            <a:rPr lang="en-US" sz="1400" b="1" i="1" kern="1200" dirty="0" smtClean="0">
              <a:solidFill>
                <a:srgbClr val="002060"/>
              </a:solidFill>
            </a:rPr>
            <a:t>trading,</a:t>
          </a:r>
          <a:r>
            <a:rPr lang="ru-RU" sz="1400" b="1" i="1" kern="1200" dirty="0" smtClean="0">
              <a:solidFill>
                <a:srgbClr val="002060"/>
              </a:solidFill>
            </a:rPr>
            <a:t> </a:t>
          </a:r>
          <a:r>
            <a:rPr lang="en-US" sz="1400" b="1" i="1" kern="1200" dirty="0" smtClean="0">
              <a:solidFill>
                <a:srgbClr val="002060"/>
              </a:solidFill>
            </a:rPr>
            <a:t>analytics, </a:t>
          </a:r>
          <a:r>
            <a:rPr lang="en-US" sz="1400" b="1" i="1" kern="1200" dirty="0" err="1" smtClean="0">
              <a:solidFill>
                <a:srgbClr val="002060"/>
              </a:solidFill>
            </a:rPr>
            <a:t>etc</a:t>
          </a:r>
          <a:r>
            <a:rPr lang="en-US" sz="1400" b="1" i="1" kern="1200" dirty="0" smtClean="0">
              <a:solidFill>
                <a:srgbClr val="002060"/>
              </a:solidFill>
            </a:rPr>
            <a:t> )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962" y="0"/>
        <a:ext cx="2502173" cy="763925"/>
      </dsp:txXfrm>
    </dsp:sp>
    <dsp:sp modelId="{3D456F5B-A85E-4344-8565-CC8AD907E65C}">
      <dsp:nvSpPr>
        <dsp:cNvPr id="0" name=""/>
        <dsp:cNvSpPr/>
      </dsp:nvSpPr>
      <dsp:spPr>
        <a:xfrm>
          <a:off x="136089" y="915680"/>
          <a:ext cx="2231918" cy="1384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i="1" kern="1200" dirty="0" smtClean="0"/>
            <a:t/>
          </a:r>
          <a:br>
            <a:rPr lang="en-US" sz="1600" i="1" kern="1200" dirty="0" smtClean="0"/>
          </a:br>
          <a:r>
            <a:rPr lang="ru-RU" sz="5000" b="1" i="1" kern="1200" dirty="0" smtClean="0">
              <a:solidFill>
                <a:srgbClr val="0070C0"/>
              </a:solidFill>
            </a:rPr>
            <a:t>10</a:t>
          </a:r>
        </a:p>
      </dsp:txBody>
      <dsp:txXfrm>
        <a:off x="176649" y="956240"/>
        <a:ext cx="2150798" cy="1303713"/>
      </dsp:txXfrm>
    </dsp:sp>
    <dsp:sp modelId="{914513ED-6DCA-4A2A-BC33-4D802616831F}">
      <dsp:nvSpPr>
        <dsp:cNvPr id="0" name=""/>
        <dsp:cNvSpPr/>
      </dsp:nvSpPr>
      <dsp:spPr>
        <a:xfrm>
          <a:off x="2690798" y="0"/>
          <a:ext cx="2502173" cy="254641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2060"/>
              </a:solidFill>
            </a:rPr>
            <a:t>Interactive services</a:t>
          </a:r>
          <a:r>
            <a:rPr lang="ru-RU" sz="1600" b="1" i="1" kern="1200" dirty="0" smtClean="0">
              <a:solidFill>
                <a:srgbClr val="FF0000"/>
              </a:solidFill>
            </a:rPr>
            <a:t/>
          </a:r>
          <a:br>
            <a:rPr lang="ru-RU" sz="1600" b="1" i="1" kern="1200" dirty="0" smtClean="0">
              <a:solidFill>
                <a:srgbClr val="FF0000"/>
              </a:solidFill>
            </a:rPr>
          </a:br>
          <a:r>
            <a:rPr lang="en-US" sz="1600" b="1" i="1" kern="1200" dirty="0" smtClean="0">
              <a:solidFill>
                <a:srgbClr val="002060"/>
              </a:solidFill>
            </a:rPr>
            <a:t>(via personal account)</a:t>
          </a:r>
          <a:endParaRPr lang="ru-RU" sz="1600" b="1" i="1" kern="1200" dirty="0" smtClean="0">
            <a:solidFill>
              <a:srgbClr val="002060"/>
            </a:solidFill>
          </a:endParaRPr>
        </a:p>
      </dsp:txBody>
      <dsp:txXfrm>
        <a:off x="2690798" y="0"/>
        <a:ext cx="2502173" cy="763925"/>
      </dsp:txXfrm>
    </dsp:sp>
    <dsp:sp modelId="{1D0CC726-95AE-4198-87A4-172D168AF4C6}">
      <dsp:nvSpPr>
        <dsp:cNvPr id="0" name=""/>
        <dsp:cNvSpPr/>
      </dsp:nvSpPr>
      <dsp:spPr>
        <a:xfrm>
          <a:off x="2941015" y="771705"/>
          <a:ext cx="2001738" cy="1655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More than</a:t>
          </a:r>
          <a:endParaRPr lang="ru-RU" sz="2000" i="1" kern="1200" dirty="0" smtClean="0">
            <a:solidFill>
              <a:schemeClr val="accent1">
                <a:lumMod val="7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5000" b="1" i="1" kern="1200" dirty="0" smtClean="0">
              <a:solidFill>
                <a:srgbClr val="0070C0"/>
              </a:solidFill>
            </a:rPr>
            <a:t>20</a:t>
          </a:r>
          <a:endParaRPr lang="ru-RU" sz="5000" b="1" i="1" kern="1200" dirty="0" smtClean="0">
            <a:solidFill>
              <a:srgbClr val="0070C0"/>
            </a:solidFill>
          </a:endParaRPr>
        </a:p>
      </dsp:txBody>
      <dsp:txXfrm>
        <a:off x="2989493" y="820183"/>
        <a:ext cx="1904782" cy="1558216"/>
      </dsp:txXfrm>
    </dsp:sp>
    <dsp:sp modelId="{8A076DEF-0C2C-4761-995A-F45C2EB01370}">
      <dsp:nvSpPr>
        <dsp:cNvPr id="0" name=""/>
        <dsp:cNvSpPr/>
      </dsp:nvSpPr>
      <dsp:spPr>
        <a:xfrm>
          <a:off x="5380634" y="0"/>
          <a:ext cx="2502173" cy="254641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rgbClr val="002060"/>
              </a:solidFill>
            </a:rPr>
            <a:t>Call center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5380634" y="0"/>
        <a:ext cx="2502173" cy="763925"/>
      </dsp:txXfrm>
    </dsp:sp>
    <dsp:sp modelId="{FA32E25F-98D9-4B44-89C1-A3977C7DC7F4}">
      <dsp:nvSpPr>
        <dsp:cNvPr id="0" name=""/>
        <dsp:cNvSpPr/>
      </dsp:nvSpPr>
      <dsp:spPr>
        <a:xfrm>
          <a:off x="5630851" y="763925"/>
          <a:ext cx="2001738" cy="1655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/>
        </a:p>
      </dsp:txBody>
      <dsp:txXfrm>
        <a:off x="5679329" y="812403"/>
        <a:ext cx="1904782" cy="1558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761D-C68C-4E16-AEAE-34D296FB5B9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7D4C2-EE31-4C74-A7E9-C721AD63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8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50" indent="-28571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46" indent="-2285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84" indent="-2285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22" indent="-2285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61" indent="-228569" defTabSz="457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99" indent="-228569" defTabSz="457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38" indent="-228569" defTabSz="457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76" indent="-228569" defTabSz="457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D46EB-C1B5-4514-9A26-86E29F79EC3F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0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620" indent="-2910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031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9644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256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869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481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2094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7706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D46EB-C1B5-4514-9A26-86E29F79EC3F}" type="slidenum">
              <a:rPr lang="ru-RU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5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B26E-C8A6-4A7C-B410-78306886B0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46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B26E-C8A6-4A7C-B410-78306886B0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7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B26E-C8A6-4A7C-B410-78306886B01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0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B26E-C8A6-4A7C-B410-78306886B0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17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B26E-C8A6-4A7C-B410-78306886B0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4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255655-3342-405F-ABEA-EBA6315B9D96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4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D46EB-C1B5-4514-9A26-86E29F79EC3F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5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D46EB-C1B5-4514-9A26-86E29F79EC3F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4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D46EB-C1B5-4514-9A26-86E29F79EC3F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4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defTabSz="448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D46EB-C1B5-4514-9A26-86E29F79EC3F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9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50" indent="-28571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46" indent="-2285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84" indent="-2285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22" indent="-2285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61" indent="-228569" defTabSz="457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99" indent="-228569" defTabSz="457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38" indent="-228569" defTabSz="457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76" indent="-228569" defTabSz="457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D46EB-C1B5-4514-9A26-86E29F79EC3F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4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620" indent="-2910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031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9644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256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869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481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2094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7706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D46EB-C1B5-4514-9A26-86E29F79EC3F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620" indent="-2910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031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9644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256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869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481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2094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7706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D46EB-C1B5-4514-9A26-86E29F79EC3F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0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620" indent="-2910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031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9644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256" indent="-2328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869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481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2094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7706" indent="-232806" defTabSz="465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D46EB-C1B5-4514-9A26-86E29F79EC3F}" type="slidenum">
              <a:rPr lang="ru-RU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2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1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7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1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4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1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4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9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9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1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A010-0E51-4519-B7DE-1E1D2EC650F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23789-23B0-422B-9BF9-9D901AA91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9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" y="0"/>
            <a:ext cx="12192001" cy="710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524000" y="728462"/>
            <a:ext cx="10669772" cy="5747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600" dirty="0" smtClean="0"/>
          </a:p>
          <a:p>
            <a:endParaRPr lang="ru-RU" sz="11400" b="1" i="1" dirty="0" smtClean="0">
              <a:solidFill>
                <a:srgbClr val="002060"/>
              </a:solidFill>
            </a:endParaRPr>
          </a:p>
          <a:p>
            <a:r>
              <a:rPr lang="en-US" sz="11400" b="1" dirty="0" smtClean="0">
                <a:solidFill>
                  <a:schemeClr val="accent1">
                    <a:lumMod val="75000"/>
                  </a:schemeClr>
                </a:solidFill>
              </a:rPr>
              <a:t>FOREIGN ECONOMIC ACTIVITY </a:t>
            </a:r>
            <a:r>
              <a:rPr lang="ru-RU" sz="11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1400" b="1" dirty="0" smtClean="0">
                <a:solidFill>
                  <a:schemeClr val="accent1">
                    <a:lumMod val="75000"/>
                  </a:schemeClr>
                </a:solidFill>
              </a:rPr>
              <a:t>OF UZBEK COMMODITY EXCHANGE JSC</a:t>
            </a:r>
            <a:endParaRPr lang="ru-RU" sz="1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01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01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6700" b="1" dirty="0" smtClean="0">
                <a:solidFill>
                  <a:schemeClr val="accent1">
                    <a:lumMod val="75000"/>
                  </a:schemeClr>
                </a:solidFill>
              </a:rPr>
              <a:t>2022, </a:t>
            </a:r>
            <a:r>
              <a:rPr lang="en-US" sz="6700" b="1" dirty="0" smtClean="0">
                <a:solidFill>
                  <a:schemeClr val="accent1">
                    <a:lumMod val="75000"/>
                  </a:schemeClr>
                </a:solidFill>
              </a:rPr>
              <a:t>may</a:t>
            </a:r>
            <a:endParaRPr lang="ru-RU" sz="67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6600" dirty="0" smtClean="0">
                <a:solidFill>
                  <a:srgbClr val="002060"/>
                </a:solidFill>
              </a:rPr>
              <a:t> </a:t>
            </a:r>
          </a:p>
          <a:p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27" y="6059156"/>
            <a:ext cx="3074795" cy="7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1558637" y="280553"/>
            <a:ext cx="10149404" cy="457202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07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DYNAMICS OF COMMODITY TURNOVER OF THE EXCHANGE PLATFORM</a:t>
            </a:r>
            <a:endParaRPr lang="uz-Cyrl-UZ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9767722" y="812799"/>
            <a:ext cx="1940319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i="1" dirty="0" smtClean="0"/>
              <a:t>MILLION USD</a:t>
            </a:r>
            <a:endParaRPr lang="ru-RU" sz="1800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33191034"/>
              </p:ext>
            </p:extLst>
          </p:nvPr>
        </p:nvGraphicFramePr>
        <p:xfrm>
          <a:off x="928330" y="844951"/>
          <a:ext cx="11263670" cy="537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92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5861" y="365125"/>
            <a:ext cx="11172348" cy="1603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38200" y="2220685"/>
            <a:ext cx="10515600" cy="416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6243" y="219038"/>
            <a:ext cx="827984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 PARTNERS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56671"/>
              </p:ext>
            </p:extLst>
          </p:nvPr>
        </p:nvGraphicFramePr>
        <p:xfrm>
          <a:off x="1956079" y="1033110"/>
          <a:ext cx="10158978" cy="5433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1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7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28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Kazakhstan</a:t>
                      </a:r>
                      <a:endParaRPr lang="ru-RU" sz="1800" i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Commodity exchange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«ЕТС»</a:t>
                      </a:r>
                      <a:endParaRPr lang="ru-RU" sz="16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1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Belarus</a:t>
                      </a:r>
                      <a:endParaRPr lang="ru-RU" sz="1800" i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Belarusian Universal Commodity Exchange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577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Russian Federation</a:t>
                      </a:r>
                      <a:endParaRPr lang="ru-RU" sz="1800" b="1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302895" algn="l"/>
                        </a:tabLst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6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600"/>
                        </a:spcAft>
                        <a:tabLst>
                          <a:tab pos="302895" algn="l"/>
                        </a:tabLst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 Petersburg</a:t>
                      </a:r>
                      <a:r>
                        <a:rPr lang="uz-Cyrl-UZ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Mercantile Exchange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302895" algn="l"/>
                        </a:tabLst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Moscow Stock Exchange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600"/>
                        </a:spcAft>
                        <a:tabLst>
                          <a:tab pos="302895" algn="l"/>
                        </a:tabLst>
                      </a:pPr>
                      <a:endParaRPr lang="ru-RU" sz="16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28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Turkmenistan</a:t>
                      </a:r>
                      <a:endParaRPr lang="ru-RU" sz="1800" i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Commodity and Raw Materials Exchange of Turkmenistan "GTSBT“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01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800" i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Kyrgyzstan</a:t>
                      </a:r>
                      <a:endParaRPr lang="ru-RU" sz="18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JSC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Kyrgyz Stock Exchange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7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5861" y="365125"/>
            <a:ext cx="11172348" cy="1603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38200" y="2220685"/>
            <a:ext cx="10515600" cy="416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7503" y="625091"/>
            <a:ext cx="10429519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ORGANIZATIONS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11897"/>
              </p:ext>
            </p:extLst>
          </p:nvPr>
        </p:nvGraphicFramePr>
        <p:xfrm>
          <a:off x="2057400" y="1747420"/>
          <a:ext cx="9705109" cy="3934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07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solidFill>
                            <a:schemeClr val="tx1"/>
                          </a:solidFill>
                          <a:effectLst/>
                        </a:rPr>
                        <a:t>International association of exchanges of countries (IAE)</a:t>
                      </a:r>
                      <a:endParaRPr lang="ru-RU" sz="1800" b="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4" marR="472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membership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4" marR="4728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8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i="1" dirty="0" smtClean="0">
                          <a:solidFill>
                            <a:schemeClr val="tx1"/>
                          </a:solidFill>
                          <a:effectLst/>
                        </a:rPr>
                        <a:t>Association of Futures Markets 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AFM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4" marR="472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membership</a:t>
                      </a:r>
                      <a:endParaRPr lang="ru-RU" sz="18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i="1" dirty="0" smtClean="0">
                        <a:effectLst/>
                      </a:endParaRPr>
                    </a:p>
                  </a:txBody>
                  <a:tcPr marL="47284" marR="4728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solidFill>
                            <a:schemeClr val="tx1"/>
                          </a:solidFill>
                          <a:effectLst/>
                        </a:rPr>
                        <a:t>Federation of Euro-Asian stock exchanges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FEAS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4" marR="472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effectLst/>
                        </a:rPr>
                        <a:t/>
                      </a:r>
                      <a:br>
                        <a:rPr lang="ru-RU" sz="1800" i="1" dirty="0" smtClean="0">
                          <a:effectLst/>
                        </a:rPr>
                      </a:b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membership</a:t>
                      </a:r>
                      <a:endParaRPr lang="ru-RU" sz="18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4" marR="4728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7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5861" y="365125"/>
            <a:ext cx="11172348" cy="1603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38200" y="2220685"/>
            <a:ext cx="10515600" cy="416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7136" y="2817209"/>
            <a:ext cx="11055927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EXCHANGE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TRADING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3022382" y="241108"/>
            <a:ext cx="7498725" cy="72524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ACCREDITATION OF FOREIGN CLIENTS</a:t>
            </a:r>
            <a:endParaRPr lang="uz-Cyrl-UZ" sz="2800" b="1" dirty="0" smtClean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9587" y="1308516"/>
            <a:ext cx="102038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i="1" dirty="0">
                <a:cs typeface="Arial" panose="020B0604020202020204" pitchFamily="34" charset="0"/>
              </a:rPr>
              <a:t>Statement</a:t>
            </a:r>
            <a:r>
              <a:rPr lang="ru-RU" sz="2400" i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i="1" dirty="0">
                <a:cs typeface="Arial" panose="020B0604020202020204" pitchFamily="34" charset="0"/>
              </a:rPr>
              <a:t>Copy of the director's passport;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i="1" dirty="0">
                <a:cs typeface="Arial" panose="020B0604020202020204" pitchFamily="34" charset="0"/>
              </a:rPr>
              <a:t>A copy of the agreement with the brokerage office for the provision of brokerage </a:t>
            </a:r>
            <a:r>
              <a:rPr lang="en-US" sz="2400" i="1" dirty="0" smtClean="0">
                <a:cs typeface="Arial" panose="020B0604020202020204" pitchFamily="34" charset="0"/>
              </a:rPr>
              <a:t>services.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sz="2000" i="1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cs typeface="Arial" panose="020B0604020202020204" pitchFamily="34" charset="0"/>
              </a:rPr>
              <a:t>         </a:t>
            </a:r>
            <a:r>
              <a:rPr lang="en-US" sz="2400" i="1" dirty="0" smtClean="0">
                <a:cs typeface="Arial" panose="020B0604020202020204" pitchFamily="34" charset="0"/>
              </a:rPr>
              <a:t>All </a:t>
            </a:r>
            <a:r>
              <a:rPr lang="en-US" sz="2400" i="1" dirty="0">
                <a:cs typeface="Arial" panose="020B0604020202020204" pitchFamily="34" charset="0"/>
              </a:rPr>
              <a:t>documents are reviewed within 1 business day, as a result</a:t>
            </a:r>
            <a:r>
              <a:rPr lang="ru-RU" sz="2400" i="1" dirty="0"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sz="2000" i="1" dirty="0">
                <a:cs typeface="Arial" panose="020B0604020202020204" pitchFamily="34" charset="0"/>
              </a:rPr>
              <a:t>a settlement and clearing agreement has been concluded;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sz="2000" i="1" dirty="0">
                <a:cs typeface="Arial" panose="020B0604020202020204" pitchFamily="34" charset="0"/>
              </a:rPr>
              <a:t>a personal account is opened in RCP (INP-individual user number);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sz="2000" i="1" dirty="0">
                <a:cs typeface="Arial" panose="020B0604020202020204" pitchFamily="34" charset="0"/>
              </a:rPr>
              <a:t>access to your personal account is provided (login-password).</a:t>
            </a:r>
            <a:endParaRPr lang="ru-RU" sz="20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38" y="1045775"/>
            <a:ext cx="2905125" cy="3200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73" y="2036975"/>
            <a:ext cx="4372303" cy="110309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UZEX Server</a:t>
            </a:r>
            <a:endParaRPr lang="ru-RU" sz="20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40059" y="932760"/>
            <a:ext cx="3146838" cy="103112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5"/>
                </a:solidFill>
                <a:cs typeface="Arial" panose="020B0604020202020204" pitchFamily="34" charset="0"/>
              </a:rPr>
              <a:t>Internet gateway with a static dedicated IP address of the user's provider</a:t>
            </a:r>
            <a:endParaRPr lang="ru-RU" sz="2000" b="1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05" y="5820317"/>
            <a:ext cx="2890345" cy="578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9" y="407257"/>
            <a:ext cx="3805885" cy="2355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59" y="2810045"/>
            <a:ext cx="1795272" cy="1237488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/>
          <p:nvPr/>
        </p:nvCxnSpPr>
        <p:spPr>
          <a:xfrm>
            <a:off x="4234167" y="1765738"/>
            <a:ext cx="2019488" cy="756745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37644" y="1331805"/>
            <a:ext cx="1049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cs typeface="Arial" panose="020B0604020202020204" pitchFamily="34" charset="0"/>
              </a:rPr>
              <a:t>Internet</a:t>
            </a:r>
            <a:endParaRPr lang="ru-RU" sz="2000" b="1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2392" y="3871564"/>
            <a:ext cx="5548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UZEX Trading </a:t>
            </a:r>
            <a:r>
              <a:rPr lang="en-US" sz="2000" b="1" dirty="0">
                <a:solidFill>
                  <a:schemeClr val="accent5"/>
                </a:solidFill>
                <a:cs typeface="Arial" panose="020B0604020202020204" pitchFamily="34" charset="0"/>
              </a:rPr>
              <a:t>platform</a:t>
            </a:r>
            <a:endParaRPr lang="ru-RU" sz="2000" b="1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80" y="4469947"/>
            <a:ext cx="3356503" cy="2047775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5948855" y="4071619"/>
            <a:ext cx="1749445" cy="45055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341528" y="5998277"/>
            <a:ext cx="264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cs typeface="Arial" panose="020B0604020202020204" pitchFamily="34" charset="0"/>
              </a:rPr>
              <a:t>Remote users</a:t>
            </a:r>
            <a:r>
              <a:rPr lang="ru-RU" sz="2000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 (</a:t>
            </a:r>
            <a:r>
              <a:rPr lang="en-US" sz="2000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bidders</a:t>
            </a:r>
            <a:r>
              <a:rPr lang="ru-RU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1889972" y="428424"/>
            <a:ext cx="9508545" cy="60027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OVERSEAS OFFICES 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FEATURES</a:t>
            </a:r>
            <a:endParaRPr lang="uz-Cyrl-UZ" sz="3200" b="1" dirty="0" smtClean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6610232"/>
              </p:ext>
            </p:extLst>
          </p:nvPr>
        </p:nvGraphicFramePr>
        <p:xfrm>
          <a:off x="1976771" y="1457124"/>
          <a:ext cx="9505184" cy="391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56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1973099" y="262170"/>
            <a:ext cx="9508545" cy="60027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FOR FOREIGN CLIENTS</a:t>
            </a:r>
            <a:endParaRPr lang="uz-Cyrl-UZ" sz="3200" b="1" dirty="0" smtClean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39633551"/>
              </p:ext>
            </p:extLst>
          </p:nvPr>
        </p:nvGraphicFramePr>
        <p:xfrm>
          <a:off x="1252638" y="862446"/>
          <a:ext cx="10939362" cy="541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08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2155" y="2600097"/>
            <a:ext cx="10297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THE SETTLEMENT </a:t>
            </a:r>
            <a:r>
              <a:rPr lang="en-US" sz="3600" b="1" dirty="0" smtClean="0">
                <a:solidFill>
                  <a:srgbClr val="002060"/>
                </a:solidFill>
              </a:rPr>
              <a:t>AND </a:t>
            </a:r>
            <a:r>
              <a:rPr lang="ru-RU" sz="3600" b="1" dirty="0" smtClean="0">
                <a:solidFill>
                  <a:srgbClr val="002060"/>
                </a:solidFill>
              </a:rPr>
              <a:t>CLEARING </a:t>
            </a:r>
            <a:r>
              <a:rPr lang="en-US" sz="3600" b="1" dirty="0" smtClean="0">
                <a:solidFill>
                  <a:srgbClr val="002060"/>
                </a:solidFill>
              </a:rPr>
              <a:t>CHAMBER: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5932" y="154495"/>
            <a:ext cx="49028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UZEX TRADING MECHANISM</a:t>
            </a:r>
            <a:endParaRPr lang="ru-RU" sz="2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1723101" y="991231"/>
            <a:ext cx="10329561" cy="4695217"/>
            <a:chOff x="1548787" y="1391008"/>
            <a:chExt cx="9387365" cy="4347784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1548787" y="1391008"/>
              <a:ext cx="9387365" cy="4347784"/>
              <a:chOff x="1548787" y="1391008"/>
              <a:chExt cx="9387365" cy="4347784"/>
            </a:xfrm>
          </p:grpSpPr>
          <p:sp>
            <p:nvSpPr>
              <p:cNvPr id="6" name="Шестиугольник 5"/>
              <p:cNvSpPr/>
              <p:nvPr/>
            </p:nvSpPr>
            <p:spPr>
              <a:xfrm>
                <a:off x="1548787" y="1396235"/>
                <a:ext cx="1726278" cy="1519072"/>
              </a:xfrm>
              <a:prstGeom prst="hexagon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accent1">
                        <a:lumMod val="75000"/>
                      </a:schemeClr>
                    </a:solidFill>
                  </a:rPr>
                  <a:t>Seller</a:t>
                </a:r>
                <a:endParaRPr lang="ru-RU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Шестиугольник 15"/>
              <p:cNvSpPr/>
              <p:nvPr/>
            </p:nvSpPr>
            <p:spPr>
              <a:xfrm>
                <a:off x="1548787" y="3946603"/>
                <a:ext cx="1726278" cy="1519072"/>
              </a:xfrm>
              <a:prstGeom prst="hexagon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75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Seller’s </a:t>
                </a:r>
                <a:r>
                  <a:rPr lang="en-US" sz="175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Broker</a:t>
                </a:r>
                <a:endParaRPr lang="ru-RU" sz="175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Шестиугольник 20"/>
              <p:cNvSpPr/>
              <p:nvPr/>
            </p:nvSpPr>
            <p:spPr>
              <a:xfrm>
                <a:off x="9010977" y="3946603"/>
                <a:ext cx="1830130" cy="1519072"/>
              </a:xfrm>
              <a:prstGeom prst="hexagon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Buyer’s </a:t>
                </a:r>
              </a:p>
              <a:p>
                <a:pPr algn="ctr"/>
                <a:r>
                  <a:rPr lang="en-US" sz="165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broker</a:t>
                </a:r>
                <a:endParaRPr lang="ru-RU" sz="165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Шестиугольник 24"/>
              <p:cNvSpPr/>
              <p:nvPr/>
            </p:nvSpPr>
            <p:spPr>
              <a:xfrm>
                <a:off x="5295748" y="1396235"/>
                <a:ext cx="1726278" cy="1519072"/>
              </a:xfrm>
              <a:prstGeom prst="hexagon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i="1" dirty="0" smtClean="0"/>
                  <a:t>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Cl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ring chamber</a:t>
                </a:r>
                <a:endParaRPr lang="ru-RU" sz="1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Шестиугольник 25"/>
              <p:cNvSpPr/>
              <p:nvPr/>
            </p:nvSpPr>
            <p:spPr>
              <a:xfrm>
                <a:off x="9036793" y="1391008"/>
                <a:ext cx="1899359" cy="1519072"/>
              </a:xfrm>
              <a:prstGeom prst="hexagon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75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Buyer</a:t>
                </a:r>
                <a:endParaRPr lang="ru-RU" sz="175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1970" y="3695354"/>
                <a:ext cx="2592344" cy="2043438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p:cxnSp>
            <p:nvCxnSpPr>
              <p:cNvPr id="11" name="Прямая соединительная линия 10"/>
              <p:cNvCxnSpPr>
                <a:stCxn id="6" idx="0"/>
                <a:endCxn id="25" idx="3"/>
              </p:cNvCxnSpPr>
              <p:nvPr/>
            </p:nvCxnSpPr>
            <p:spPr>
              <a:xfrm>
                <a:off x="3275065" y="2155771"/>
                <a:ext cx="2020682" cy="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>
                <a:stCxn id="26" idx="3"/>
                <a:endCxn id="25" idx="0"/>
              </p:cNvCxnSpPr>
              <p:nvPr/>
            </p:nvCxnSpPr>
            <p:spPr>
              <a:xfrm flipH="1">
                <a:off x="7022026" y="2150544"/>
                <a:ext cx="2014767" cy="522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9929266" y="2943180"/>
                <a:ext cx="0" cy="1003424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>
                <a:stCxn id="7" idx="1"/>
                <a:endCxn id="16" idx="0"/>
              </p:cNvCxnSpPr>
              <p:nvPr/>
            </p:nvCxnSpPr>
            <p:spPr>
              <a:xfrm flipH="1" flipV="1">
                <a:off x="3275065" y="4706140"/>
                <a:ext cx="1686905" cy="10933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>
                <a:stCxn id="21" idx="3"/>
                <a:endCxn id="7" idx="3"/>
              </p:cNvCxnSpPr>
              <p:nvPr/>
            </p:nvCxnSpPr>
            <p:spPr>
              <a:xfrm flipH="1">
                <a:off x="7554314" y="4706140"/>
                <a:ext cx="1456663" cy="10933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2411926" y="2936212"/>
                <a:ext cx="0" cy="1003424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/>
              <p:nvPr/>
            </p:nvCxnSpPr>
            <p:spPr>
              <a:xfrm>
                <a:off x="2411926" y="3228877"/>
                <a:ext cx="0" cy="320538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 стрелкой 76"/>
              <p:cNvCxnSpPr/>
              <p:nvPr/>
            </p:nvCxnSpPr>
            <p:spPr>
              <a:xfrm>
                <a:off x="9929266" y="3228877"/>
                <a:ext cx="0" cy="320538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 стрелкой 77"/>
              <p:cNvCxnSpPr/>
              <p:nvPr/>
            </p:nvCxnSpPr>
            <p:spPr>
              <a:xfrm>
                <a:off x="6158887" y="3209736"/>
                <a:ext cx="0" cy="320538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6158887" y="2951576"/>
                <a:ext cx="0" cy="69387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 стрелкой 85"/>
              <p:cNvCxnSpPr/>
              <p:nvPr/>
            </p:nvCxnSpPr>
            <p:spPr>
              <a:xfrm>
                <a:off x="3968512" y="2155771"/>
                <a:ext cx="428224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 стрелкой 86"/>
              <p:cNvCxnSpPr/>
              <p:nvPr/>
            </p:nvCxnSpPr>
            <p:spPr>
              <a:xfrm flipH="1">
                <a:off x="7900241" y="2155771"/>
                <a:ext cx="428224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 стрелкой 87"/>
              <p:cNvCxnSpPr/>
              <p:nvPr/>
            </p:nvCxnSpPr>
            <p:spPr>
              <a:xfrm flipH="1">
                <a:off x="7999614" y="4704358"/>
                <a:ext cx="428224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 стрелкой 88"/>
              <p:cNvCxnSpPr/>
              <p:nvPr/>
            </p:nvCxnSpPr>
            <p:spPr>
              <a:xfrm>
                <a:off x="3922078" y="4706139"/>
                <a:ext cx="428224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/>
            <p:cNvSpPr txBox="1"/>
            <p:nvPr/>
          </p:nvSpPr>
          <p:spPr>
            <a:xfrm>
              <a:off x="5116448" y="3770822"/>
              <a:ext cx="1669437" cy="31350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accent1">
                      <a:lumMod val="75000"/>
                    </a:schemeClr>
                  </a:solidFill>
                </a:rPr>
                <a:t>Trading system</a:t>
              </a:r>
              <a:endParaRPr lang="ru-RU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092359" y="1398252"/>
              <a:ext cx="2380180" cy="3135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1.</a:t>
              </a:r>
              <a:r>
                <a:rPr lang="ru-RU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UZEX </a:t>
              </a:r>
              <a:r>
                <a:rPr lang="en-US" sz="1600" i="1" dirty="0">
                  <a:solidFill>
                    <a:schemeClr val="accent1">
                      <a:lumMod val="75000"/>
                    </a:schemeClr>
                  </a:solidFill>
                </a:rPr>
                <a:t>commissions</a:t>
              </a:r>
              <a:endParaRPr lang="ru-RU" sz="16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86733" y="1416701"/>
              <a:ext cx="1885351" cy="3135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accent1">
                      <a:lumMod val="75000"/>
                    </a:schemeClr>
                  </a:solidFill>
                </a:rPr>
                <a:t>1.</a:t>
              </a:r>
              <a:r>
                <a:rPr lang="ru-RU" sz="1600" b="1" i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i="1" dirty="0">
                  <a:solidFill>
                    <a:schemeClr val="accent1">
                      <a:lumMod val="75000"/>
                    </a:schemeClr>
                  </a:solidFill>
                </a:rPr>
                <a:t>UZEX </a:t>
              </a:r>
              <a:r>
                <a:rPr lang="en-US" sz="1600" i="1" dirty="0">
                  <a:solidFill>
                    <a:schemeClr val="accent1">
                      <a:lumMod val="75000"/>
                    </a:schemeClr>
                  </a:solidFill>
                </a:rPr>
                <a:t>commissions</a:t>
              </a:r>
              <a:endParaRPr lang="ru-RU" sz="16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50816" y="3195302"/>
              <a:ext cx="1117647" cy="313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r>
                <a:rPr lang="en-US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r>
                <a:rPr lang="ru-RU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Sale order</a:t>
              </a:r>
              <a:endParaRPr lang="ru-RU" sz="1300" i="1" dirty="0">
                <a:solidFill>
                  <a:srgbClr val="FF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349131" y="4057962"/>
              <a:ext cx="1612839" cy="5415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r>
                <a:rPr lang="en-US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r>
                <a:rPr lang="ru-RU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i="1" dirty="0">
                  <a:solidFill>
                    <a:schemeClr val="accent1">
                      <a:lumMod val="75000"/>
                    </a:schemeClr>
                  </a:solidFill>
                </a:rPr>
                <a:t>Puts commodity </a:t>
              </a:r>
            </a:p>
            <a:p>
              <a:pPr algn="ctr"/>
              <a:r>
                <a:rPr lang="en-US" sz="1600" i="1" dirty="0">
                  <a:solidFill>
                    <a:schemeClr val="accent1">
                      <a:lumMod val="75000"/>
                    </a:schemeClr>
                  </a:solidFill>
                </a:rPr>
                <a:t>for sale</a:t>
              </a:r>
              <a:endParaRPr lang="ru-RU" sz="16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209121" y="3042613"/>
              <a:ext cx="890505" cy="5415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r>
                <a:rPr lang="en-US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r>
                <a:rPr lang="ru-RU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Access </a:t>
              </a:r>
            </a:p>
            <a:p>
              <a:pPr algn="ctr"/>
              <a:r>
                <a:rPr lang="en-US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to trades</a:t>
              </a:r>
              <a:endParaRPr lang="ru-RU" sz="1200" i="1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328465" y="3092408"/>
              <a:ext cx="1906233" cy="3135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r>
                <a:rPr lang="en-US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r>
                <a:rPr lang="ru-RU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Buy order</a:t>
              </a:r>
              <a:endParaRPr lang="ru-RU" sz="1600" i="1" dirty="0">
                <a:solidFill>
                  <a:srgbClr val="FF0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760959" y="4091272"/>
              <a:ext cx="1135012" cy="5415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r>
                <a:rPr lang="en-US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r>
                <a:rPr lang="ru-RU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Purchase</a:t>
              </a:r>
              <a:r>
                <a:rPr lang="ru-RU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/>
              </a:r>
              <a:br>
                <a:rPr lang="ru-RU" sz="1600" i="1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US" sz="1600" i="1" dirty="0" smtClean="0">
                  <a:solidFill>
                    <a:schemeClr val="accent1">
                      <a:lumMod val="75000"/>
                    </a:schemeClr>
                  </a:solidFill>
                </a:rPr>
                <a:t>commodities</a:t>
              </a:r>
              <a:endParaRPr lang="ru-RU" sz="16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104" name="Прямая соединительная линия 103"/>
          <p:cNvCxnSpPr/>
          <p:nvPr/>
        </p:nvCxnSpPr>
        <p:spPr>
          <a:xfrm>
            <a:off x="0" y="620348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32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2153880" y="-32073"/>
            <a:ext cx="8787745" cy="62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UZEX ELECTRONIC TRADING PLATFORMS</a:t>
            </a:r>
            <a:endParaRPr lang="uz-Cyrl-UZ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69587103"/>
              </p:ext>
            </p:extLst>
          </p:nvPr>
        </p:nvGraphicFramePr>
        <p:xfrm>
          <a:off x="1750171" y="1308343"/>
          <a:ext cx="9595165" cy="503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://yarmarka.uzex.uz/assets/images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48" y="1892198"/>
            <a:ext cx="1704591" cy="4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obilraqam.uzex.uz/assets/images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48" y="3859788"/>
            <a:ext cx="1839188" cy="3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65" y="1275133"/>
            <a:ext cx="1254043" cy="1063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12" y="617652"/>
            <a:ext cx="801245" cy="741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23" y="5700095"/>
            <a:ext cx="1434249" cy="3716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65" y="3729140"/>
            <a:ext cx="1812046" cy="4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2347" y="262852"/>
            <a:ext cx="288630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CALCULATIONS</a:t>
            </a:r>
            <a:endParaRPr lang="ru-RU" sz="2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1373282" y="1304884"/>
            <a:ext cx="1805691" cy="1607571"/>
          </a:xfrm>
          <a:prstGeom prst="hexagon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Seller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8696406" y="1304884"/>
            <a:ext cx="1917165" cy="1603415"/>
          </a:xfrm>
          <a:prstGeom prst="hexagon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Buyer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5142352" y="1304885"/>
            <a:ext cx="1864583" cy="1607571"/>
          </a:xfrm>
          <a:prstGeom prst="hexagon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Clearing chamber</a:t>
            </a:r>
            <a:endParaRPr lang="ru-RU" sz="1100" i="1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>
            <a:stCxn id="36" idx="0"/>
            <a:endCxn id="39" idx="3"/>
          </p:cNvCxnSpPr>
          <p:nvPr/>
        </p:nvCxnSpPr>
        <p:spPr>
          <a:xfrm>
            <a:off x="3178973" y="2108670"/>
            <a:ext cx="196337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9" idx="0"/>
            <a:endCxn id="38" idx="3"/>
          </p:cNvCxnSpPr>
          <p:nvPr/>
        </p:nvCxnSpPr>
        <p:spPr>
          <a:xfrm flipV="1">
            <a:off x="7006935" y="2106592"/>
            <a:ext cx="1689471" cy="2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118074" y="2106591"/>
            <a:ext cx="450507" cy="17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82917" y="1152084"/>
            <a:ext cx="162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100% payment under the contract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96838" y="1189098"/>
            <a:ext cx="125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Payment </a:t>
            </a:r>
          </a:p>
          <a:p>
            <a:pPr algn="ctr"/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confirmation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00" y="3724153"/>
            <a:ext cx="1673053" cy="167305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639934" y="5416375"/>
            <a:ext cx="216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Commodity shipment</a:t>
            </a:r>
            <a:endParaRPr lang="ru-RU" sz="1600" i="1" dirty="0">
              <a:solidFill>
                <a:srgbClr val="FF0000"/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H="1">
            <a:off x="7626417" y="2111198"/>
            <a:ext cx="450507" cy="17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2276127" y="2946577"/>
            <a:ext cx="737" cy="9349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2275117" y="3205058"/>
            <a:ext cx="1009" cy="3875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52478" y="4560679"/>
            <a:ext cx="244967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48" y="3704982"/>
            <a:ext cx="1625149" cy="1625149"/>
          </a:xfrm>
          <a:prstGeom prst="rect">
            <a:avLst/>
          </a:prstGeom>
        </p:spPr>
      </p:pic>
      <p:cxnSp>
        <p:nvCxnSpPr>
          <p:cNvPr id="80" name="Прямая со стрелкой 79"/>
          <p:cNvCxnSpPr/>
          <p:nvPr/>
        </p:nvCxnSpPr>
        <p:spPr>
          <a:xfrm flipV="1">
            <a:off x="3802321" y="4560342"/>
            <a:ext cx="515606" cy="33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34428" y="5385654"/>
            <a:ext cx="2643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Shipping documents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provided to Clearing chamber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V="1">
            <a:off x="6701896" y="4555259"/>
            <a:ext cx="2226973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7454690" y="4554922"/>
            <a:ext cx="515606" cy="33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463744" y="5324098"/>
            <a:ext cx="274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Clearing transfers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funds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seller's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bank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45" y="3360403"/>
            <a:ext cx="2169758" cy="21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244" y="280159"/>
            <a:ext cx="910415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BENEFITS PROVIDED TO SUPPLIERS FOR CERTAIN TYPES OF GOODS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1728972" y="1413162"/>
            <a:ext cx="9773764" cy="419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	</a:t>
            </a:r>
            <a:r>
              <a:rPr lang="en-US" sz="2800" dirty="0" smtClean="0"/>
              <a:t>In </a:t>
            </a:r>
            <a:r>
              <a:rPr lang="en-US" sz="2800" dirty="0"/>
              <a:t>accordance with the Decree of the President of the Republic of Uzbekistan dated March 17, 2021 No. PP-5031, </a:t>
            </a:r>
            <a:r>
              <a:rPr lang="en-US" sz="2800" b="1" dirty="0"/>
              <a:t>internal tariffs are applied for the transportation by rail of goods </a:t>
            </a:r>
            <a:r>
              <a:rPr lang="en-US" sz="2800" dirty="0"/>
              <a:t>that are in high demand in the domestic market, including </a:t>
            </a:r>
            <a:r>
              <a:rPr lang="en-US" sz="2800" u="sng" dirty="0"/>
              <a:t>flour, wheat, sugar, vegetable oil, polyethylene, polypropylene, cement, liquefied gas, rapeseed (seeds, meal, cake, oil), sunflower (seeds, meal, cake, oil), soybeans (seeds, meal, cake , oils), fishmeal and oil, barley, corn, phosphate (</a:t>
            </a:r>
            <a:r>
              <a:rPr lang="en-US" sz="2800" u="sng" dirty="0" err="1"/>
              <a:t>tricalcium</a:t>
            </a:r>
            <a:r>
              <a:rPr lang="en-US" sz="2800" u="sng" dirty="0"/>
              <a:t>, </a:t>
            </a:r>
            <a:r>
              <a:rPr lang="en-US" sz="2800" u="sng" dirty="0" err="1"/>
              <a:t>monocalcium</a:t>
            </a:r>
            <a:r>
              <a:rPr lang="en-US" sz="2800" u="sng" dirty="0"/>
              <a:t>, </a:t>
            </a:r>
            <a:r>
              <a:rPr lang="en-US" sz="2800" u="sng" dirty="0" err="1"/>
              <a:t>dicalcium</a:t>
            </a:r>
            <a:r>
              <a:rPr lang="en-US" sz="2800" u="sng" dirty="0"/>
              <a:t>), choline chloride</a:t>
            </a:r>
            <a:r>
              <a:rPr lang="en-US" sz="2800" dirty="0"/>
              <a:t>, as well as high demand products based on commodity market analysis</a:t>
            </a:r>
            <a:r>
              <a:rPr lang="ru-RU" sz="2800" dirty="0"/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dirty="0" smtClean="0"/>
              <a:t>	</a:t>
            </a:r>
            <a:endParaRPr lang="ru-RU" sz="20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244" y="280159"/>
            <a:ext cx="910415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BENEFITS PROVIDED TO SUPPLIERS FOR CERTAIN TYPES OF GOODS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1728972" y="1413162"/>
            <a:ext cx="9773764" cy="459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000" dirty="0"/>
              <a:t>	</a:t>
            </a:r>
            <a:r>
              <a:rPr lang="en-US" sz="2800" dirty="0"/>
              <a:t>In accordance with Protocol No. 81 of October 16, 2020,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video conference call chaired by the President of the Republic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Uzbekistan </a:t>
            </a:r>
            <a:r>
              <a:rPr lang="en-US" sz="2800" dirty="0" err="1"/>
              <a:t>Sh.M</a:t>
            </a:r>
            <a:r>
              <a:rPr lang="en-US" sz="2800" dirty="0"/>
              <a:t>. </a:t>
            </a:r>
            <a:r>
              <a:rPr lang="en-US" sz="2800" dirty="0" err="1"/>
              <a:t>Mirziyoyev</a:t>
            </a:r>
            <a:r>
              <a:rPr lang="en-US" sz="2800" dirty="0"/>
              <a:t> "On measures to ensure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food </a:t>
            </a:r>
            <a:r>
              <a:rPr lang="en-US" sz="2800" dirty="0"/>
              <a:t>security and price stability in the domestic market" (paragraph 11</a:t>
            </a:r>
            <a:r>
              <a:rPr lang="en-US" sz="2800" dirty="0" smtClean="0"/>
              <a:t>)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	</a:t>
            </a:r>
            <a:r>
              <a:rPr lang="en-US" sz="2800" dirty="0" smtClean="0"/>
              <a:t>The </a:t>
            </a:r>
            <a:r>
              <a:rPr lang="en-US" sz="2800" dirty="0"/>
              <a:t>protocol instructs the State Customs Committee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ensure the calculation of customs payments for transactions concluded through foreign trading </a:t>
            </a:r>
            <a:r>
              <a:rPr lang="en-US" sz="2800" dirty="0" smtClean="0"/>
              <a:t>pits of </a:t>
            </a:r>
            <a:r>
              <a:rPr lang="en-US" sz="2800" dirty="0"/>
              <a:t>the exchange, </a:t>
            </a:r>
            <a:r>
              <a:rPr lang="en-US" sz="2800" b="1" dirty="0"/>
              <a:t>based on the prices indicated in these </a:t>
            </a:r>
            <a:r>
              <a:rPr lang="en-US" sz="2800" b="1" dirty="0" smtClean="0"/>
              <a:t>transactions</a:t>
            </a:r>
            <a:r>
              <a:rPr lang="ru-RU" sz="2800" dirty="0" smtClean="0"/>
              <a:t>.</a:t>
            </a:r>
            <a:endParaRPr lang="ru-RU" sz="2800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dirty="0" smtClean="0"/>
              <a:t>	</a:t>
            </a:r>
            <a:endParaRPr lang="ru-RU" sz="20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79684" y="280159"/>
            <a:ext cx="63927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1583499" y="1028333"/>
            <a:ext cx="10158227" cy="496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000" dirty="0" smtClean="0"/>
              <a:t>	</a:t>
            </a:r>
            <a:r>
              <a:rPr lang="en-US" sz="2600" dirty="0"/>
              <a:t>In order to create additional convenient and modern conditions for non-residents - suppliers of goods, JSC "UZEX" decided in a </a:t>
            </a:r>
            <a:r>
              <a:rPr lang="en-US" sz="2600" b="1" dirty="0"/>
              <a:t>simplified procedure for accreditation of non-resident customers</a:t>
            </a:r>
            <a:r>
              <a:rPr lang="en-US" sz="2600" dirty="0"/>
              <a:t>, including without </a:t>
            </a:r>
            <a:r>
              <a:rPr lang="en-US" sz="2600" b="1" dirty="0"/>
              <a:t>prior deposit of funds in the settlement - clearing branch</a:t>
            </a:r>
            <a:r>
              <a:rPr lang="en-US" sz="2600" dirty="0"/>
              <a:t>.</a:t>
            </a:r>
            <a:endParaRPr lang="ru-RU" sz="2600" dirty="0"/>
          </a:p>
          <a:p>
            <a:pPr algn="just"/>
            <a:r>
              <a:rPr lang="en-US" sz="2600" dirty="0" smtClean="0"/>
              <a:t>	</a:t>
            </a:r>
            <a:r>
              <a:rPr lang="en-US" sz="2600" b="1" dirty="0" smtClean="0"/>
              <a:t>The </a:t>
            </a:r>
            <a:r>
              <a:rPr lang="en-US" sz="2600" b="1" dirty="0"/>
              <a:t>minimum requirements </a:t>
            </a:r>
            <a:r>
              <a:rPr lang="en-US" sz="2600" dirty="0"/>
              <a:t>for the opening of foreign trading platforms have also been approved, </a:t>
            </a:r>
            <a:r>
              <a:rPr lang="en-US" sz="2600" b="1" dirty="0"/>
              <a:t>simplifying the procedure for their accreditation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dirty="0" smtClean="0"/>
              <a:t>	In </a:t>
            </a:r>
            <a:r>
              <a:rPr lang="en-US" sz="2600" dirty="0"/>
              <a:t>addition, </a:t>
            </a:r>
            <a:r>
              <a:rPr lang="en-US" sz="2600" b="1" dirty="0"/>
              <a:t>from July 1, 2022</a:t>
            </a:r>
            <a:r>
              <a:rPr lang="en-US" sz="2600" dirty="0"/>
              <a:t>, the commission fee for organizing an exchange transaction, as well as the commission fee for settlement - clearing branch</a:t>
            </a:r>
            <a:r>
              <a:rPr lang="en-US" sz="2600" dirty="0" smtClean="0"/>
              <a:t> </a:t>
            </a:r>
            <a:r>
              <a:rPr lang="en-US" sz="2600" dirty="0"/>
              <a:t>services, </a:t>
            </a:r>
            <a:r>
              <a:rPr lang="en-US" sz="2600" b="1" dirty="0"/>
              <a:t>will not be charged from non-resident suppliers</a:t>
            </a:r>
            <a:r>
              <a:rPr lang="en-US" sz="2600" dirty="0"/>
              <a:t> and </a:t>
            </a:r>
            <a:r>
              <a:rPr lang="en-US" sz="2600" dirty="0" smtClean="0"/>
              <a:t>there </a:t>
            </a:r>
            <a:r>
              <a:rPr lang="en-US" sz="2600" dirty="0"/>
              <a:t>will also be </a:t>
            </a:r>
            <a:r>
              <a:rPr lang="en-US" sz="2600" b="1" dirty="0"/>
              <a:t>no collateral for the </a:t>
            </a:r>
            <a:r>
              <a:rPr lang="en-US" sz="2600" b="1" dirty="0" smtClean="0"/>
              <a:t>transaction</a:t>
            </a:r>
            <a:r>
              <a:rPr lang="ru-RU" sz="2600" dirty="0" smtClean="0"/>
              <a:t>.</a:t>
            </a:r>
            <a:endParaRPr lang="en-US" sz="2600" dirty="0"/>
          </a:p>
          <a:p>
            <a:pPr algn="just"/>
            <a:endParaRPr lang="en-US" sz="2000" dirty="0" smtClean="0"/>
          </a:p>
          <a:p>
            <a:pPr algn="just"/>
            <a:r>
              <a:rPr lang="ru-RU" sz="2000" dirty="0"/>
              <a:t>	</a:t>
            </a:r>
            <a:endParaRPr lang="ru-RU" sz="2000" dirty="0" smtClean="0"/>
          </a:p>
          <a:p>
            <a:pPr algn="just"/>
            <a:r>
              <a:rPr lang="ru-RU" sz="2000" dirty="0"/>
              <a:t>		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943100" y="280159"/>
            <a:ext cx="941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BENEFITS PROVIDED TO NON-RESIDENT SUPPLIER OF PRODUCTS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87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7"/>
          <p:cNvSpPr txBox="1">
            <a:spLocks noChangeArrowheads="1"/>
          </p:cNvSpPr>
          <p:nvPr/>
        </p:nvSpPr>
        <p:spPr bwMode="auto">
          <a:xfrm>
            <a:off x="4165600" y="6092825"/>
            <a:ext cx="447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www.uzex.uz</a:t>
            </a:r>
          </a:p>
        </p:txBody>
      </p:sp>
      <p:pic>
        <p:nvPicPr>
          <p:cNvPr id="3174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1629003"/>
            <a:ext cx="17129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Placeholder 2"/>
          <p:cNvSpPr txBox="1">
            <a:spLocks/>
          </p:cNvSpPr>
          <p:nvPr/>
        </p:nvSpPr>
        <p:spPr bwMode="auto">
          <a:xfrm>
            <a:off x="2414586" y="4873451"/>
            <a:ext cx="8047037" cy="12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>Uzbek </a:t>
            </a:r>
            <a:r>
              <a:rPr lang="ru-RU" i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Commodity</a:t>
            </a:r>
            <a:r>
              <a:rPr lang="ru-RU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>E</a:t>
            </a:r>
            <a:r>
              <a:rPr lang="ru-RU" i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xchange</a:t>
            </a:r>
            <a:r>
              <a:rPr lang="en-US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en-US" i="1" dirty="0" smtClean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cs typeface="Calibri" panose="020F0502020204030204" pitchFamily="34" charset="0"/>
              </a:rPr>
              <a:t>Uzbekistan</a:t>
            </a:r>
            <a:r>
              <a:rPr lang="ru-RU" i="1" dirty="0">
                <a:solidFill>
                  <a:srgbClr val="002060"/>
                </a:solidFill>
                <a:cs typeface="Calibri" panose="020F0502020204030204" pitchFamily="34" charset="0"/>
              </a:rPr>
              <a:t>, 100090 </a:t>
            </a:r>
            <a:r>
              <a:rPr lang="ru-RU" i="1" dirty="0" err="1">
                <a:solidFill>
                  <a:srgbClr val="002060"/>
                </a:solidFill>
                <a:cs typeface="Calibri" panose="020F0502020204030204" pitchFamily="34" charset="0"/>
              </a:rPr>
              <a:t>Tashkent</a:t>
            </a:r>
            <a:r>
              <a:rPr lang="ru-RU" i="1" dirty="0">
                <a:solidFill>
                  <a:srgbClr val="002060"/>
                </a:solidFill>
                <a:cs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cs typeface="Calibri" panose="020F0502020204030204" pitchFamily="34" charset="0"/>
              </a:rPr>
              <a:t>st</a:t>
            </a:r>
            <a:r>
              <a:rPr lang="ru-RU" i="1" dirty="0">
                <a:solidFill>
                  <a:srgbClr val="002060"/>
                </a:solidFill>
                <a:cs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cs typeface="Calibri" panose="020F0502020204030204" pitchFamily="34" charset="0"/>
              </a:rPr>
              <a:t>Bobur</a:t>
            </a:r>
            <a:r>
              <a:rPr lang="ru-RU" i="1" dirty="0">
                <a:solidFill>
                  <a:srgbClr val="002060"/>
                </a:solidFill>
                <a:cs typeface="Calibri" panose="020F0502020204030204" pitchFamily="34" charset="0"/>
              </a:rPr>
              <a:t>, </a:t>
            </a:r>
            <a:r>
              <a:rPr lang="ru-RU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>77</a:t>
            </a:r>
            <a:r>
              <a:rPr lang="en-US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en-US" i="1" dirty="0" smtClean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cs typeface="Calibri" panose="020F0502020204030204" pitchFamily="34" charset="0"/>
              </a:rPr>
              <a:t>Tel</a:t>
            </a:r>
            <a:r>
              <a:rPr lang="ru-RU" i="1" dirty="0">
                <a:solidFill>
                  <a:srgbClr val="002060"/>
                </a:solidFill>
                <a:cs typeface="Calibri" panose="020F0502020204030204" pitchFamily="34" charset="0"/>
              </a:rPr>
              <a:t>. / </a:t>
            </a:r>
            <a:r>
              <a:rPr lang="ru-RU" i="1" dirty="0" err="1">
                <a:solidFill>
                  <a:srgbClr val="002060"/>
                </a:solidFill>
                <a:cs typeface="Calibri" panose="020F0502020204030204" pitchFamily="34" charset="0"/>
              </a:rPr>
              <a:t>Fax</a:t>
            </a:r>
            <a:r>
              <a:rPr lang="ru-RU" i="1" dirty="0">
                <a:solidFill>
                  <a:srgbClr val="002060"/>
                </a:solidFill>
                <a:cs typeface="Calibri" panose="020F0502020204030204" pitchFamily="34" charset="0"/>
              </a:rPr>
              <a:t>: (+998 71) 207-00-33 E-</a:t>
            </a:r>
            <a:r>
              <a:rPr lang="ru-RU" i="1" dirty="0" err="1">
                <a:solidFill>
                  <a:srgbClr val="002060"/>
                </a:solidFill>
                <a:cs typeface="Calibri" panose="020F0502020204030204" pitchFamily="34" charset="0"/>
              </a:rPr>
              <a:t>mail</a:t>
            </a:r>
            <a:r>
              <a:rPr lang="ru-RU" i="1" dirty="0">
                <a:solidFill>
                  <a:srgbClr val="002060"/>
                </a:solidFill>
                <a:cs typeface="Calibri" panose="020F0502020204030204" pitchFamily="34" charset="0"/>
              </a:rPr>
              <a:t>: info@rtsb.uz </a:t>
            </a:r>
            <a:r>
              <a:rPr lang="en-US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en-US" i="1" dirty="0" smtClean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>www.uzex.uz </a:t>
            </a:r>
            <a:endParaRPr lang="ru-RU" i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3126681" y="248992"/>
            <a:ext cx="7196488" cy="728835"/>
          </a:xfrm>
        </p:spPr>
        <p:txBody>
          <a:bodyPr>
            <a:normAutofit/>
          </a:bodyPr>
          <a:lstStyle/>
          <a:p>
            <a:pPr algn="ctr" fontAlgn="base">
              <a:lnSpc>
                <a:spcPct val="107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UZEX INFRASTRUCTURE</a:t>
            </a:r>
            <a:endParaRPr lang="uz-Cyrl-UZ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90619663"/>
              </p:ext>
            </p:extLst>
          </p:nvPr>
        </p:nvGraphicFramePr>
        <p:xfrm>
          <a:off x="1333661" y="792770"/>
          <a:ext cx="10858339" cy="557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98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2452255" y="124691"/>
            <a:ext cx="7812911" cy="728835"/>
          </a:xfrm>
        </p:spPr>
        <p:txBody>
          <a:bodyPr>
            <a:normAutofit/>
          </a:bodyPr>
          <a:lstStyle/>
          <a:p>
            <a:pPr algn="ctr" fontAlgn="base">
              <a:lnSpc>
                <a:spcPct val="107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INDICATORS</a:t>
            </a:r>
            <a:endParaRPr lang="uz-Cyrl-UZ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19618705"/>
              </p:ext>
            </p:extLst>
          </p:nvPr>
        </p:nvGraphicFramePr>
        <p:xfrm>
          <a:off x="1548247" y="914401"/>
          <a:ext cx="10140538" cy="278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6"/>
          <p:cNvGraphicFramePr/>
          <p:nvPr>
            <p:extLst>
              <p:ext uri="{D42A27DB-BD31-4B8C-83A1-F6EECF244321}">
                <p14:modId xmlns:p14="http://schemas.microsoft.com/office/powerpoint/2010/main" val="2160968102"/>
              </p:ext>
            </p:extLst>
          </p:nvPr>
        </p:nvGraphicFramePr>
        <p:xfrm>
          <a:off x="2188484" y="3781111"/>
          <a:ext cx="7883770" cy="254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42221" y="5054320"/>
            <a:ext cx="145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5000" b="1" i="1" dirty="0">
                <a:solidFill>
                  <a:srgbClr val="0070C0"/>
                </a:solidFill>
              </a:rPr>
              <a:t>24/7</a:t>
            </a:r>
          </a:p>
        </p:txBody>
      </p:sp>
    </p:spTree>
    <p:extLst>
      <p:ext uri="{BB962C8B-B14F-4D97-AF65-F5344CB8AC3E}">
        <p14:creationId xmlns:p14="http://schemas.microsoft.com/office/powerpoint/2010/main" val="30787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5861" y="365125"/>
            <a:ext cx="11172348" cy="1603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38200" y="2220685"/>
            <a:ext cx="10515600" cy="416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6654" y="307737"/>
            <a:ext cx="8751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ACCREDITED FOREIGN CLIENTS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6654" y="1045209"/>
            <a:ext cx="10275346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lnSpc>
                <a:spcPct val="105000"/>
              </a:lnSpc>
            </a:pPr>
            <a:r>
              <a:rPr lang="en-US" sz="2600" b="1" i="1" dirty="0" smtClean="0"/>
              <a:t>              </a:t>
            </a:r>
            <a:r>
              <a:rPr lang="en-US" sz="2600" i="1" dirty="0"/>
              <a:t>more than </a:t>
            </a:r>
            <a:r>
              <a:rPr lang="en-US" sz="2600" b="1" i="1" dirty="0" smtClean="0"/>
              <a:t>- </a:t>
            </a:r>
            <a:r>
              <a:rPr lang="en-US" sz="2600" b="1" i="1" dirty="0" smtClean="0">
                <a:solidFill>
                  <a:srgbClr val="7030A0"/>
                </a:solidFill>
              </a:rPr>
              <a:t>3000</a:t>
            </a:r>
            <a:r>
              <a:rPr lang="en-US" sz="2600" b="1" i="1" dirty="0" smtClean="0"/>
              <a:t>, </a:t>
            </a:r>
            <a:r>
              <a:rPr lang="en-US" sz="2600" b="1" i="1" dirty="0"/>
              <a:t>including:</a:t>
            </a:r>
            <a:endParaRPr lang="ru-RU" sz="24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68008"/>
              </p:ext>
            </p:extLst>
          </p:nvPr>
        </p:nvGraphicFramePr>
        <p:xfrm>
          <a:off x="2721627" y="1608505"/>
          <a:ext cx="6775267" cy="491591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87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8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Kazakhstan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effectLst/>
                        </a:rPr>
                        <a:t>1011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318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Kyrgyzstan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Tajikistan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192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Afghanistan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Ukraine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05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Belarus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effectLst/>
                        </a:rPr>
                        <a:t>33</a:t>
                      </a:r>
                      <a:r>
                        <a:rPr lang="ru-RU" sz="2400" b="1" i="1" u="none" strike="noStrike" dirty="0" smtClean="0">
                          <a:effectLst/>
                        </a:rPr>
                        <a:t>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 Britain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effectLst/>
                        </a:rPr>
                        <a:t>119</a:t>
                      </a:r>
                      <a:r>
                        <a:rPr lang="ru-RU" sz="2400" b="1" i="1" u="none" strike="noStrike" dirty="0" smtClean="0">
                          <a:effectLst/>
                        </a:rPr>
                        <a:t>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UAE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Turkmenistan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dirty="0" smtClean="0"/>
                        <a:t>more than </a:t>
                      </a: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5861" y="365125"/>
            <a:ext cx="11172348" cy="1603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38200" y="2220685"/>
            <a:ext cx="10515600" cy="416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5872" y="365125"/>
            <a:ext cx="9645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OVERSEAS OFFICES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187196"/>
              </p:ext>
            </p:extLst>
          </p:nvPr>
        </p:nvGraphicFramePr>
        <p:xfrm>
          <a:off x="3230782" y="2220685"/>
          <a:ext cx="6775267" cy="379958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87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8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Kazakhstan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Kyrgyzstan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Ukraine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05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Belarus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Tajikistan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Latvia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Azerbaijan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940627" y="1514192"/>
            <a:ext cx="493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</a:t>
            </a:r>
            <a:r>
              <a:rPr lang="en-US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</a:p>
        </p:txBody>
      </p:sp>
    </p:spTree>
    <p:extLst>
      <p:ext uri="{BB962C8B-B14F-4D97-AF65-F5344CB8AC3E}">
        <p14:creationId xmlns:p14="http://schemas.microsoft.com/office/powerpoint/2010/main" val="33960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5861" y="365125"/>
            <a:ext cx="11172348" cy="1603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38200" y="2220685"/>
            <a:ext cx="10515600" cy="416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5872" y="365125"/>
            <a:ext cx="9645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OVERSEAS BROKERAGE FIRMS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91924"/>
              </p:ext>
            </p:extLst>
          </p:nvPr>
        </p:nvGraphicFramePr>
        <p:xfrm>
          <a:off x="3230782" y="2220685"/>
          <a:ext cx="6775267" cy="30553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87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8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Kazakhstan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Kyrgyzstan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Ukraine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Latvia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5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Belarus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Tajikistan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lang="ru-RU" sz="2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940627" y="1514192"/>
            <a:ext cx="493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</a:t>
            </a:r>
            <a:r>
              <a:rPr lang="en-US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</a:p>
        </p:txBody>
      </p:sp>
    </p:spTree>
    <p:extLst>
      <p:ext uri="{BB962C8B-B14F-4D97-AF65-F5344CB8AC3E}">
        <p14:creationId xmlns:p14="http://schemas.microsoft.com/office/powerpoint/2010/main" val="11771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898420" y="270647"/>
            <a:ext cx="10586998" cy="602189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TRADED COMMODITIES</a:t>
            </a:r>
            <a:endParaRPr lang="uz-Cyrl-UZ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8540" y="1302166"/>
            <a:ext cx="29246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16. Cement</a:t>
            </a:r>
          </a:p>
          <a:p>
            <a:r>
              <a:rPr lang="en-US" i="1" dirty="0"/>
              <a:t>17. Cement clinker</a:t>
            </a:r>
          </a:p>
          <a:p>
            <a:r>
              <a:rPr lang="en-US" i="1" dirty="0"/>
              <a:t>18. Building glass</a:t>
            </a:r>
          </a:p>
          <a:p>
            <a:r>
              <a:rPr lang="en-US" i="1" dirty="0"/>
              <a:t>19. Sugar</a:t>
            </a:r>
          </a:p>
          <a:p>
            <a:r>
              <a:rPr lang="en-US" i="1" dirty="0"/>
              <a:t>20. Wheat</a:t>
            </a:r>
          </a:p>
          <a:p>
            <a:r>
              <a:rPr lang="en-US" i="1" dirty="0"/>
              <a:t>21. Barley</a:t>
            </a:r>
          </a:p>
          <a:p>
            <a:r>
              <a:rPr lang="en-US" i="1" dirty="0"/>
              <a:t>22. Cotton-fiber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/>
              <a:t>23. </a:t>
            </a:r>
            <a:r>
              <a:rPr lang="en-US" i="1" dirty="0"/>
              <a:t>Cotton-linter</a:t>
            </a:r>
            <a:endParaRPr lang="ru-RU" i="1" dirty="0"/>
          </a:p>
          <a:p>
            <a:r>
              <a:rPr lang="en-US" i="1" dirty="0"/>
              <a:t>24. </a:t>
            </a:r>
            <a:r>
              <a:rPr lang="en-US" i="1" dirty="0" smtClean="0"/>
              <a:t>Cottonseed </a:t>
            </a:r>
            <a:r>
              <a:rPr lang="en-US" i="1" dirty="0"/>
              <a:t>oil </a:t>
            </a:r>
          </a:p>
          <a:p>
            <a:r>
              <a:rPr lang="en-US" i="1" dirty="0"/>
              <a:t>25. </a:t>
            </a:r>
            <a:r>
              <a:rPr lang="en-US" i="1" dirty="0" smtClean="0"/>
              <a:t>Cottonseed hull</a:t>
            </a:r>
            <a:endParaRPr lang="en-US" i="1" dirty="0"/>
          </a:p>
          <a:p>
            <a:r>
              <a:rPr lang="en-US" i="1" dirty="0"/>
              <a:t>26. Cottonseed </a:t>
            </a:r>
            <a:r>
              <a:rPr lang="en-US" i="1" dirty="0" smtClean="0"/>
              <a:t>cakes</a:t>
            </a:r>
            <a:endParaRPr lang="en-US" i="1" dirty="0"/>
          </a:p>
          <a:p>
            <a:r>
              <a:rPr lang="en-US" i="1" dirty="0"/>
              <a:t>27. Technical</a:t>
            </a:r>
            <a:r>
              <a:rPr lang="en-US" i="1" dirty="0" smtClean="0"/>
              <a:t> </a:t>
            </a:r>
            <a:r>
              <a:rPr lang="en-US" i="1" dirty="0"/>
              <a:t>cotton seeds</a:t>
            </a:r>
          </a:p>
          <a:p>
            <a:r>
              <a:rPr lang="en-US" i="1" dirty="0"/>
              <a:t>28. Technical </a:t>
            </a:r>
            <a:r>
              <a:rPr lang="en-US" i="1" dirty="0" smtClean="0"/>
              <a:t>oils</a:t>
            </a:r>
            <a:br>
              <a:rPr lang="en-US" i="1" dirty="0" smtClean="0"/>
            </a:br>
            <a:r>
              <a:rPr lang="ru-RU" i="1" dirty="0"/>
              <a:t>29. </a:t>
            </a:r>
            <a:r>
              <a:rPr lang="en-US" i="1" dirty="0"/>
              <a:t>Heating </a:t>
            </a:r>
            <a:r>
              <a:rPr lang="en-US" i="1" dirty="0" smtClean="0"/>
              <a:t>oil</a:t>
            </a:r>
          </a:p>
          <a:p>
            <a:r>
              <a:rPr lang="en-US" i="1" dirty="0"/>
              <a:t>30. Wheat flour.</a:t>
            </a:r>
          </a:p>
          <a:p>
            <a:r>
              <a:rPr lang="en-US" i="1" dirty="0"/>
              <a:t>31. Compound </a:t>
            </a:r>
            <a:r>
              <a:rPr lang="en-US" i="1" dirty="0" smtClean="0"/>
              <a:t>feed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7627" y="1302166"/>
            <a:ext cx="98852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1. Automobile gasoline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ru-RU" i="1" dirty="0"/>
              <a:t>2. </a:t>
            </a:r>
            <a:r>
              <a:rPr lang="en-US" i="1" dirty="0"/>
              <a:t>Extraction gasoline</a:t>
            </a:r>
            <a:endParaRPr lang="ru-RU" i="1" dirty="0"/>
          </a:p>
          <a:p>
            <a:r>
              <a:rPr lang="en-US" i="1" dirty="0"/>
              <a:t>3. Diesel </a:t>
            </a:r>
            <a:r>
              <a:rPr lang="en-US" i="1" dirty="0" smtClean="0"/>
              <a:t>oil</a:t>
            </a:r>
            <a:endParaRPr lang="en-US" i="1" dirty="0"/>
          </a:p>
          <a:p>
            <a:r>
              <a:rPr lang="en-US" i="1" dirty="0"/>
              <a:t>4. Technical kerosene.</a:t>
            </a:r>
          </a:p>
          <a:p>
            <a:r>
              <a:rPr lang="en-US" i="1" dirty="0"/>
              <a:t>5. Polypropylene</a:t>
            </a:r>
          </a:p>
          <a:p>
            <a:r>
              <a:rPr lang="en-US" i="1" dirty="0"/>
              <a:t>6. Polyethylene</a:t>
            </a:r>
          </a:p>
          <a:p>
            <a:r>
              <a:rPr lang="en-US" i="1" dirty="0"/>
              <a:t>7. Sulfur technical</a:t>
            </a:r>
          </a:p>
          <a:p>
            <a:r>
              <a:rPr lang="en-US" i="1" dirty="0"/>
              <a:t>8. Coal</a:t>
            </a:r>
          </a:p>
          <a:p>
            <a:r>
              <a:rPr lang="en-US" i="1" dirty="0"/>
              <a:t>9. Mineral fertilizers</a:t>
            </a:r>
          </a:p>
          <a:p>
            <a:r>
              <a:rPr lang="en-US" i="1" dirty="0"/>
              <a:t>10. Soda ash</a:t>
            </a:r>
          </a:p>
          <a:p>
            <a:r>
              <a:rPr lang="en-US" i="1" dirty="0"/>
              <a:t>11. Copper cathode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ru-RU" i="1" dirty="0"/>
              <a:t>12. </a:t>
            </a:r>
            <a:r>
              <a:rPr lang="en-US" i="1" dirty="0" smtClean="0"/>
              <a:t>Copper</a:t>
            </a:r>
            <a:r>
              <a:rPr lang="uz-Cyrl-UZ" i="1" dirty="0" smtClean="0"/>
              <a:t> </a:t>
            </a:r>
            <a:r>
              <a:rPr lang="en-US" i="1" dirty="0" smtClean="0"/>
              <a:t>rod</a:t>
            </a:r>
            <a:endParaRPr lang="ru-RU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/>
              <a:t>13. </a:t>
            </a:r>
            <a:r>
              <a:rPr lang="en-US" i="1" dirty="0" smtClean="0"/>
              <a:t>Aluminum </a:t>
            </a:r>
            <a:endParaRPr lang="uz-Cyrl-UZ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14</a:t>
            </a:r>
            <a:r>
              <a:rPr lang="ru-RU" i="1" dirty="0"/>
              <a:t>. </a:t>
            </a:r>
            <a:r>
              <a:rPr lang="en-US" i="1" dirty="0" smtClean="0"/>
              <a:t>F</a:t>
            </a:r>
            <a:r>
              <a:rPr lang="ru-RU" i="1" dirty="0" err="1" smtClean="0"/>
              <a:t>errous</a:t>
            </a:r>
            <a:r>
              <a:rPr lang="ru-RU" i="1" dirty="0" smtClean="0"/>
              <a:t> </a:t>
            </a:r>
            <a:r>
              <a:rPr lang="ru-RU" i="1" dirty="0" err="1" smtClean="0"/>
              <a:t>metals</a:t>
            </a:r>
            <a:r>
              <a:rPr lang="ru-RU" i="1" dirty="0"/>
              <a:t>. </a:t>
            </a:r>
            <a:r>
              <a:rPr lang="en-US" i="1" dirty="0"/>
              <a:t/>
            </a:r>
            <a:br>
              <a:rPr lang="en-US" i="1" dirty="0"/>
            </a:br>
            <a:r>
              <a:rPr lang="ru-RU" i="1" dirty="0"/>
              <a:t>15. </a:t>
            </a:r>
            <a:r>
              <a:rPr lang="ru-RU" i="1" dirty="0" err="1" smtClean="0"/>
              <a:t>Zinc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13677" y="1302166"/>
            <a:ext cx="3181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32</a:t>
            </a:r>
            <a:r>
              <a:rPr lang="ru-RU" i="1" dirty="0"/>
              <a:t>. </a:t>
            </a:r>
            <a:r>
              <a:rPr lang="en-US" i="1" dirty="0"/>
              <a:t>Fuel oil</a:t>
            </a:r>
          </a:p>
          <a:p>
            <a:r>
              <a:rPr lang="en-US" i="1" dirty="0" smtClean="0"/>
              <a:t>33</a:t>
            </a:r>
            <a:r>
              <a:rPr lang="en-US" i="1" dirty="0"/>
              <a:t>. Liquefied gas.</a:t>
            </a:r>
          </a:p>
          <a:p>
            <a:r>
              <a:rPr lang="en-US" i="1" dirty="0"/>
              <a:t>34. Laundry soap.</a:t>
            </a:r>
          </a:p>
          <a:p>
            <a:r>
              <a:rPr lang="en-US" i="1" dirty="0"/>
              <a:t>35. Petroleum solvent.</a:t>
            </a:r>
          </a:p>
          <a:p>
            <a:r>
              <a:rPr lang="en-US" i="1" dirty="0"/>
              <a:t>36. P</a:t>
            </a:r>
            <a:r>
              <a:rPr lang="en-US" i="1" dirty="0" smtClean="0"/>
              <a:t>araffin</a:t>
            </a:r>
            <a:r>
              <a:rPr lang="en-US" i="1" dirty="0"/>
              <a:t>.</a:t>
            </a:r>
          </a:p>
          <a:p>
            <a:r>
              <a:rPr lang="en-US" i="1" dirty="0"/>
              <a:t>37. Petroleum bitumen.</a:t>
            </a:r>
          </a:p>
          <a:p>
            <a:r>
              <a:rPr lang="en-US" i="1" dirty="0"/>
              <a:t>38. Copper sulfate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39</a:t>
            </a:r>
            <a:r>
              <a:rPr lang="en-US" i="1" dirty="0"/>
              <a:t>. Oil</a:t>
            </a:r>
            <a:endParaRPr lang="en-US" i="1" dirty="0" smtClean="0"/>
          </a:p>
          <a:p>
            <a:r>
              <a:rPr lang="en-US" i="1" dirty="0" smtClean="0"/>
              <a:t>40</a:t>
            </a:r>
            <a:r>
              <a:rPr lang="en-US" i="1" dirty="0"/>
              <a:t>. Gas condensate</a:t>
            </a:r>
            <a:endParaRPr lang="en-US" i="1" dirty="0" smtClean="0"/>
          </a:p>
          <a:p>
            <a:r>
              <a:rPr lang="en-US" i="1" dirty="0" smtClean="0"/>
              <a:t>41</a:t>
            </a:r>
            <a:r>
              <a:rPr lang="en-US" i="1" dirty="0"/>
              <a:t>. Polyvinyl Chloride</a:t>
            </a:r>
            <a:endParaRPr lang="en-US" i="1" dirty="0" smtClean="0"/>
          </a:p>
          <a:p>
            <a:r>
              <a:rPr lang="en-US" i="1" dirty="0" smtClean="0"/>
              <a:t>42</a:t>
            </a:r>
            <a:r>
              <a:rPr lang="en-US" i="1" dirty="0"/>
              <a:t>. Formalin</a:t>
            </a:r>
            <a:endParaRPr lang="en-US" i="1" dirty="0" smtClean="0"/>
          </a:p>
          <a:p>
            <a:r>
              <a:rPr lang="en-US" i="1" dirty="0" smtClean="0"/>
              <a:t>43</a:t>
            </a:r>
            <a:r>
              <a:rPr lang="en-US" i="1" dirty="0"/>
              <a:t>. Ethyl alcohol</a:t>
            </a:r>
            <a:endParaRPr lang="en-US" i="1" dirty="0" smtClean="0"/>
          </a:p>
          <a:p>
            <a:r>
              <a:rPr lang="en-US" i="1" dirty="0" smtClean="0"/>
              <a:t>44</a:t>
            </a:r>
            <a:r>
              <a:rPr lang="en-US" i="1" dirty="0"/>
              <a:t>. Extraction </a:t>
            </a:r>
            <a:r>
              <a:rPr lang="en-US" i="1" dirty="0" smtClean="0"/>
              <a:t>oil</a:t>
            </a:r>
            <a:r>
              <a:rPr lang="ru-RU" i="1" dirty="0" smtClean="0"/>
              <a:t> </a:t>
            </a:r>
            <a:r>
              <a:rPr lang="en-US" i="1" dirty="0" smtClean="0"/>
              <a:t>(</a:t>
            </a:r>
            <a:r>
              <a:rPr lang="en-US" i="1" dirty="0"/>
              <a:t>cotton)</a:t>
            </a:r>
            <a:endParaRPr lang="en-US" i="1" dirty="0" smtClean="0"/>
          </a:p>
          <a:p>
            <a:r>
              <a:rPr lang="en-US" i="1" dirty="0" smtClean="0"/>
              <a:t>45</a:t>
            </a:r>
            <a:r>
              <a:rPr lang="en-US" i="1" dirty="0"/>
              <a:t>. Silver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881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3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1530183" y="137507"/>
            <a:ext cx="10162969" cy="668952"/>
          </a:xfrm>
        </p:spPr>
        <p:txBody>
          <a:bodyPr>
            <a:noAutofit/>
          </a:bodyPr>
          <a:lstStyle/>
          <a:p>
            <a:pPr algn="ctr" fontAlgn="base">
              <a:lnSpc>
                <a:spcPct val="107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SEGMENTS</a:t>
            </a:r>
            <a:endParaRPr lang="uz-Cyrl-UZ" sz="2000" b="1" i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2374" y="1022185"/>
            <a:ext cx="326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Oil products</a:t>
            </a:r>
            <a:endParaRPr lang="ru-RU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094673" y="986854"/>
            <a:ext cx="3007995" cy="2299662"/>
            <a:chOff x="1654716" y="7230868"/>
            <a:chExt cx="3060769" cy="240945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716" y="7712953"/>
              <a:ext cx="3014121" cy="19273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654716" y="7230868"/>
              <a:ext cx="3060769" cy="386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Cotton </a:t>
              </a:r>
              <a:r>
                <a:rPr lang="en-US" b="1" i="1" dirty="0" smtClean="0"/>
                <a:t>fiber</a:t>
              </a:r>
              <a:endParaRPr lang="ru-RU" i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677401" y="3762542"/>
            <a:ext cx="3133591" cy="2304213"/>
            <a:chOff x="8720593" y="1205543"/>
            <a:chExt cx="3035115" cy="23042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0593" y="1727483"/>
              <a:ext cx="3035115" cy="17822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8720593" y="1205543"/>
              <a:ext cx="3019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Seeds</a:t>
              </a:r>
              <a:endParaRPr lang="ru-RU" i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94673" y="3755461"/>
            <a:ext cx="326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Nonferrous </a:t>
            </a:r>
            <a:r>
              <a:rPr lang="en-US" b="1" i="1" dirty="0" smtClean="0"/>
              <a:t>metals</a:t>
            </a:r>
            <a:endParaRPr lang="ru-RU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29" y="4245662"/>
            <a:ext cx="3006659" cy="1801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61272" y="3755461"/>
            <a:ext cx="36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Fertilizers</a:t>
            </a:r>
            <a:endParaRPr lang="ru-RU" i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29" y="1454106"/>
            <a:ext cx="3006659" cy="1841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79" y="4251451"/>
            <a:ext cx="2904487" cy="18153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10" y="1454106"/>
            <a:ext cx="3165882" cy="1848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572457" y="986855"/>
            <a:ext cx="3450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Cement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127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10867</TotalTime>
  <Words>653</Words>
  <Application>Microsoft Office PowerPoint</Application>
  <PresentationFormat>Широкоэкранный</PresentationFormat>
  <Paragraphs>269</Paragraphs>
  <Slides>24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UZEX INFRASTRUCTURE</vt:lpstr>
      <vt:lpstr>DAILY INDICATORS</vt:lpstr>
      <vt:lpstr>Презентация PowerPoint</vt:lpstr>
      <vt:lpstr>Презентация PowerPoint</vt:lpstr>
      <vt:lpstr>Презентация PowerPoint</vt:lpstr>
      <vt:lpstr>TRADED COMMODITIES</vt:lpstr>
      <vt:lpstr>MAIN SEGMENTS</vt:lpstr>
      <vt:lpstr>DYNAMICS OF COMMODITY TURNOVER OF THE EXCHANGE PLATFORM</vt:lpstr>
      <vt:lpstr>Презентация PowerPoint</vt:lpstr>
      <vt:lpstr>Презентация PowerPoint</vt:lpstr>
      <vt:lpstr>Презентация PowerPoint</vt:lpstr>
      <vt:lpstr>ACCREDITATION OF FOREIGN CLIENTS</vt:lpstr>
      <vt:lpstr>UZEX Server</vt:lpstr>
      <vt:lpstr>OVERSEAS OFFICES FEATURES</vt:lpstr>
      <vt:lpstr>BENEFITS FOR FOREIGN CLIENTS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Давыденко</dc:creator>
  <cp:lastModifiedBy>Джамшид Хамраев</cp:lastModifiedBy>
  <cp:revision>733</cp:revision>
  <cp:lastPrinted>2020-12-10T09:54:02Z</cp:lastPrinted>
  <dcterms:created xsi:type="dcterms:W3CDTF">2019-11-20T06:21:32Z</dcterms:created>
  <dcterms:modified xsi:type="dcterms:W3CDTF">2022-06-24T10:18:10Z</dcterms:modified>
</cp:coreProperties>
</file>