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0" r:id="rId4"/>
    <p:sldId id="258" r:id="rId5"/>
    <p:sldId id="261" r:id="rId6"/>
    <p:sldId id="265" r:id="rId7"/>
    <p:sldId id="262" r:id="rId8"/>
    <p:sldId id="263" r:id="rId9"/>
    <p:sldId id="270" r:id="rId10"/>
    <p:sldId id="268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E4F"/>
    <a:srgbClr val="003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00EE7BB-BE08-43C1-8B2E-FF888DBCC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2E9B7180-D674-47E0-81E1-7A7DF64F9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4A8599EF-FDC4-450E-A172-46F9D26F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55F3F2AA-AC8B-493E-B8CA-3B7F1E35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324D809B-93B6-4367-8C95-6481E430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437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F9B6B2A-F2FA-4F8F-85CD-05678548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FA15B9EF-75B0-489D-AA8C-ED7BC74DF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F61FB453-3E18-4006-9590-79348997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3EDB8746-3A72-4237-A013-0A85DEA5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99116133-4E89-403A-A386-DC9B3C8B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515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3D1477B0-5C07-4E91-B81C-F5C002844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96C038C3-26AE-4D6F-A7B4-B4409367D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DB56B0D3-9B11-4A71-ABFD-57E31F91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15DCF23D-B579-453D-9D18-3D1A677A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0B33AF7F-3C4C-41D1-AACD-A4D377E7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298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E5A3F02-75AD-4479-9840-C1AB83DE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2AC1529F-123D-4999-BF62-1DEFFCB2C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1AD1882E-CF18-431C-BB23-98A2C934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5B208550-B612-4CE4-9DDE-21EF3581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3B8AD097-F51F-4F73-BF97-3610733F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094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0E26058-9AD1-4512-B2CA-AD40B300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6964B32A-EDA3-445D-8022-6AE69E80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186BCB67-FDE6-4B1F-BEBA-92C3D9EA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471B3387-ABF4-47A0-B171-CA2A9E37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685FFC88-D6C5-449A-9039-CC395360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484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A36E456-850D-4F46-AD84-101E04B9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7146221A-CE43-42EC-9106-63EEA9A75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696268AB-A9AE-4B33-98B6-A1677B641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9E022AB6-A991-4243-9A72-9F1C0A7B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C200E7D2-7043-4A8F-B6FE-867FEE03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9EE348CD-9ECD-4254-8F2D-D737C530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60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C2DC015-CF83-44DF-BFA9-B27394E3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0F6C5F3A-C554-4D98-B170-3FCCE908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1100F682-518C-46E0-8F8F-CAD1ED83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6C04C151-D431-40D5-9213-659D7ACCD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1A520420-CEE0-42B7-8AFB-6162F4428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AAB94BFF-3625-44A2-82F4-65EEE41A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F0B67681-6A03-4AAB-A30F-8DA23899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99D7CA5A-3180-436A-8914-17FD9006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657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074BC49-BA3A-40A2-807C-013B0259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A0D4FD08-D5D9-43AE-B77B-0E182C35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132959AD-7532-450D-BC03-447768F0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F0A3EAB0-16AF-43F2-AFD6-4FADC802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40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B29D9FBD-A68D-4EAE-967F-2C25EDA9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236565F4-E3DE-470D-AF7D-A6F9CA58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CAD18ED1-1B0D-4BAB-8853-945A4F53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752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A41DF12-F40A-410F-A2B7-B320B7A8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0EFAB1A2-5B49-4ED4-91A7-CCE5888C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4CCB6BFE-0F7F-482A-9C0E-8C84855C7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F066CAEB-38B7-4CEE-9C66-78543A28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07FA3684-E0AB-4307-9E05-3F31990F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1F843114-FBC2-48D5-92DE-7909483B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402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30EEC95-F6EC-415E-B6B8-0EF3E276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31CB3F69-35EE-4107-86AA-13B25F2CF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A3073F7C-5170-4526-9BA9-A928C9100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60E82C72-3DAF-41B4-B6B7-092C616A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F528D523-6A76-4F58-8896-A269F249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9E71A1CF-0602-4BBC-A1D2-68EE5242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534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6000">
              <a:schemeClr val="bg1">
                <a:lumMod val="82000"/>
              </a:schemeClr>
            </a:gs>
            <a:gs pos="100000">
              <a:schemeClr val="accent1">
                <a:lumMod val="10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AB2ACEF1-3D85-4058-AC25-6D5635CD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AF40608C-CDE9-4D6C-9EFB-103820B2D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31E0269F-44B5-447D-BB90-4471F9837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775E-A0AE-4259-90B1-832FCC9720A2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86CB94BB-B4BA-419C-B16B-9A2B6CA49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1E3759BC-4E92-4FEC-B931-AD649EAEC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5928-F967-4FDD-8A06-2B388203ED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162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partak.bg/infobg/spartak@spartak.bg" TargetMode="External"/><Relationship Id="rId5" Type="http://schemas.openxmlformats.org/officeDocument/2006/relationships/hyperlink" Target="http://www.spartak.bg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6FBB7A75-4C60-4D70-BB60-A2E0F5323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028" y="146815"/>
            <a:ext cx="6460667" cy="6547899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4AD85FDE-66B0-4B24-AB74-E1ECC69A3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9" y="1959429"/>
            <a:ext cx="5240914" cy="1299666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42B19A5E-CDEE-4C1D-9401-533700C1BD42}"/>
              </a:ext>
            </a:extLst>
          </p:cNvPr>
          <p:cNvSpPr txBox="1"/>
          <p:nvPr/>
        </p:nvSpPr>
        <p:spPr>
          <a:xfrm>
            <a:off x="1632858" y="3042399"/>
            <a:ext cx="3729796" cy="707886"/>
          </a:xfrm>
          <a:prstGeom prst="rect">
            <a:avLst/>
          </a:prstGeom>
          <a:noFill/>
          <a:effectLst>
            <a:innerShdw blurRad="177800" dist="76200" dir="19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  <a:cs typeface="Times New Roman" panose="02020603050405020304" pitchFamily="18" charset="0"/>
              </a:rPr>
              <a:t>Keep on Spinning !</a:t>
            </a:r>
            <a:endParaRPr lang="bg-BG" sz="4000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xmlns="" id="{1C697C76-DE5F-4B80-A5A5-90C4E85BEE86}"/>
              </a:ext>
            </a:extLst>
          </p:cNvPr>
          <p:cNvSpPr txBox="1"/>
          <p:nvPr/>
        </p:nvSpPr>
        <p:spPr>
          <a:xfrm>
            <a:off x="877298" y="4707865"/>
            <a:ext cx="3729796" cy="95410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innerShdw blurRad="1270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51000"/>
                    </a:prstClr>
                  </a:innerShdw>
                  <a:reflection blurRad="63500" stA="31000" endPos="58000" dist="88900" dir="5400000" sy="-100000" algn="bl" rotWithShape="0"/>
                </a:effectLst>
                <a:latin typeface="Century Gothic" panose="020B0502020202020204" pitchFamily="34" charset="0"/>
              </a:rPr>
              <a:t>Product presentation</a:t>
            </a:r>
            <a:endParaRPr lang="bg-BG" sz="2800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51000"/>
                  </a:prstClr>
                </a:innerShdw>
                <a:reflection blurRad="63500" stA="31000" endPos="58000" dist="889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6FBB7A75-4C60-4D70-BB60-A2E0F5323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50"/>
            <a:ext cx="6460667" cy="6547899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4AD85FDE-66B0-4B24-AB74-E1ECC69A3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89" y="122392"/>
            <a:ext cx="5240914" cy="1299666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42B19A5E-CDEE-4C1D-9401-533700C1BD42}"/>
              </a:ext>
            </a:extLst>
          </p:cNvPr>
          <p:cNvSpPr txBox="1"/>
          <p:nvPr/>
        </p:nvSpPr>
        <p:spPr>
          <a:xfrm>
            <a:off x="8222878" y="1149760"/>
            <a:ext cx="3729796" cy="707886"/>
          </a:xfrm>
          <a:prstGeom prst="rect">
            <a:avLst/>
          </a:prstGeom>
          <a:noFill/>
          <a:effectLst>
            <a:innerShdw blurRad="177800" dist="76200" dir="19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  <a:cs typeface="Times New Roman" panose="02020603050405020304" pitchFamily="18" charset="0"/>
              </a:rPr>
              <a:t>Keep on Spinning !</a:t>
            </a:r>
            <a:endParaRPr lang="bg-BG" sz="4000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xmlns="" id="{F1627DC6-1023-4AA9-A563-8CF3E5C41366}"/>
              </a:ext>
            </a:extLst>
          </p:cNvPr>
          <p:cNvSpPr txBox="1"/>
          <p:nvPr/>
        </p:nvSpPr>
        <p:spPr>
          <a:xfrm>
            <a:off x="6728089" y="5600452"/>
            <a:ext cx="52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3460"/>
                </a:solidFill>
                <a:latin typeface="Century Gothic" panose="020B0502020202020204" pitchFamily="34" charset="0"/>
              </a:rPr>
              <a:t>Thank you for the attention !</a:t>
            </a:r>
            <a:endParaRPr lang="bg-BG" sz="2400" u="sng" dirty="0">
              <a:solidFill>
                <a:srgbClr val="0034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279979B8-D91B-4998-A25D-1F3176F89B36}"/>
              </a:ext>
            </a:extLst>
          </p:cNvPr>
          <p:cNvSpPr txBox="1"/>
          <p:nvPr/>
        </p:nvSpPr>
        <p:spPr>
          <a:xfrm>
            <a:off x="6531787" y="2449426"/>
            <a:ext cx="5633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3460"/>
                </a:solidFill>
                <a:latin typeface="Century Gothic" panose="020B0502020202020204" pitchFamily="34" charset="0"/>
              </a:rPr>
              <a:t>“Spartak” JSC</a:t>
            </a:r>
          </a:p>
          <a:p>
            <a:pPr algn="ctr"/>
            <a:r>
              <a:rPr lang="de-DE" dirty="0">
                <a:solidFill>
                  <a:srgbClr val="003460"/>
                </a:solidFill>
                <a:latin typeface="Century Gothic" panose="020B0502020202020204" pitchFamily="34" charset="0"/>
              </a:rPr>
              <a:t>3, Odrin Str, 8000</a:t>
            </a:r>
          </a:p>
          <a:p>
            <a:pPr algn="ctr"/>
            <a:r>
              <a:rPr lang="de-DE" dirty="0">
                <a:solidFill>
                  <a:srgbClr val="003460"/>
                </a:solidFill>
                <a:latin typeface="Century Gothic" panose="020B0502020202020204" pitchFamily="34" charset="0"/>
              </a:rPr>
              <a:t>Burgas, Bulgaria</a:t>
            </a:r>
            <a:endParaRPr lang="en-US" dirty="0">
              <a:solidFill>
                <a:srgbClr val="0034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rgbClr val="003460"/>
                </a:solidFill>
                <a:latin typeface="Century Gothic" panose="020B0502020202020204" pitchFamily="34" charset="0"/>
              </a:rPr>
              <a:t>For more information and inquiries:</a:t>
            </a:r>
          </a:p>
          <a:p>
            <a:pPr algn="ctr"/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Website: </a:t>
            </a:r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www.spartak.bg</a:t>
            </a:r>
            <a:endParaRPr lang="en-US" dirty="0">
              <a:solidFill>
                <a:srgbClr val="0034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Telephone: </a:t>
            </a:r>
            <a:r>
              <a:rPr lang="ru-RU" dirty="0">
                <a:solidFill>
                  <a:srgbClr val="003460"/>
                </a:solidFill>
                <a:latin typeface="Century Gothic" panose="020B0502020202020204" pitchFamily="34" charset="0"/>
              </a:rPr>
              <a:t>+359 56/880 080</a:t>
            </a:r>
            <a:endParaRPr lang="en-US" dirty="0">
              <a:solidFill>
                <a:srgbClr val="0034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rgbClr val="003460"/>
                </a:solidFill>
                <a:latin typeface="Century Gothic" panose="020B0502020202020204" pitchFamily="34" charset="0"/>
              </a:rPr>
              <a:t>+359 56/831 554</a:t>
            </a:r>
            <a:endParaRPr lang="en-US" dirty="0">
              <a:solidFill>
                <a:srgbClr val="0034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Fax: +359 56/831 553</a:t>
            </a:r>
          </a:p>
          <a:p>
            <a:pPr algn="ctr"/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Email: </a:t>
            </a:r>
            <a:r>
              <a:rPr lang="en-US" b="0" i="0" u="none" strike="noStrike" dirty="0">
                <a:solidFill>
                  <a:srgbClr val="003460"/>
                </a:solidFill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spartak@spartak.bg</a:t>
            </a:r>
            <a:endParaRPr lang="bg-BG" dirty="0">
              <a:solidFill>
                <a:srgbClr val="0034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7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62A4D69F-68EA-4FDB-AD93-F301C475A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B1B1B">
                  <a:alpha val="10588"/>
                </a:srgbClr>
              </a:clrFrom>
              <a:clrTo>
                <a:srgbClr val="1B1B1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3"/>
          <a:stretch/>
        </p:blipFill>
        <p:spPr>
          <a:xfrm>
            <a:off x="7138606" y="2058375"/>
            <a:ext cx="3172572" cy="2987262"/>
          </a:xfrm>
          <a:prstGeom prst="rect">
            <a:avLst/>
          </a:prstGeom>
          <a:noFill/>
          <a:ln>
            <a:noFill/>
          </a:ln>
          <a:effectLst>
            <a:innerShdw dist="63500">
              <a:prstClr val="black">
                <a:alpha val="42000"/>
              </a:prstClr>
            </a:innerShdw>
            <a:reflection blurRad="6350" stA="52000" endA="300" endPos="35000" dir="5400000" sy="-100000" algn="bl" rotWithShape="0"/>
          </a:effectLst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7688762-8A10-4C79-82F5-9180288C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828"/>
            <a:ext cx="10515599" cy="701731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Table of </a:t>
            </a:r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1270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contents</a:t>
            </a:r>
            <a:endParaRPr lang="bg-BG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78000"/>
                  </a:prstClr>
                </a:innerShdw>
                <a:reflection blurRad="12700" stA="16000" endPos="45000" dist="508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xmlns="" id="{5396A11B-81F0-4175-A22B-D7A4296B9DC2}"/>
              </a:ext>
            </a:extLst>
          </p:cNvPr>
          <p:cNvGrpSpPr/>
          <p:nvPr/>
        </p:nvGrpSpPr>
        <p:grpSpPr>
          <a:xfrm>
            <a:off x="1880822" y="1276745"/>
            <a:ext cx="3265720" cy="4550522"/>
            <a:chOff x="1880820" y="2061746"/>
            <a:chExt cx="3265720" cy="4550522"/>
          </a:xfrm>
        </p:grpSpPr>
        <p:grpSp>
          <p:nvGrpSpPr>
            <p:cNvPr id="17" name="Групиране 16">
              <a:extLst>
                <a:ext uri="{FF2B5EF4-FFF2-40B4-BE49-F238E27FC236}">
                  <a16:creationId xmlns:a16="http://schemas.microsoft.com/office/drawing/2014/main" xmlns="" id="{2FA3882D-603F-42BB-A1D6-EC11E9107574}"/>
                </a:ext>
              </a:extLst>
            </p:cNvPr>
            <p:cNvGrpSpPr/>
            <p:nvPr/>
          </p:nvGrpSpPr>
          <p:grpSpPr>
            <a:xfrm>
              <a:off x="1880822" y="2061746"/>
              <a:ext cx="3265718" cy="2980520"/>
              <a:chOff x="6928762" y="1705535"/>
              <a:chExt cx="3265718" cy="2980520"/>
            </a:xfrm>
          </p:grpSpPr>
          <p:sp>
            <p:nvSpPr>
              <p:cNvPr id="5" name="Текстово поле 4">
                <a:extLst>
                  <a:ext uri="{FF2B5EF4-FFF2-40B4-BE49-F238E27FC236}">
                    <a16:creationId xmlns:a16="http://schemas.microsoft.com/office/drawing/2014/main" xmlns="" id="{1035DEEF-E07B-45D8-AD2C-B5AB880F9F5C}"/>
                  </a:ext>
                </a:extLst>
              </p:cNvPr>
              <p:cNvSpPr txBox="1"/>
              <p:nvPr/>
            </p:nvSpPr>
            <p:spPr>
              <a:xfrm>
                <a:off x="6928762" y="1705535"/>
                <a:ext cx="3265717" cy="578882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3460"/>
                  </a:gs>
                  <a:gs pos="50000">
                    <a:schemeClr val="accent1">
                      <a:satMod val="110000"/>
                      <a:shade val="100000"/>
                      <a:lumMod val="75000"/>
                    </a:schemeClr>
                  </a:gs>
                  <a:gs pos="100000">
                    <a:srgbClr val="003460">
                      <a:alpha val="4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/>
              <a:effectLst>
                <a:softEdge rad="1270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r>
                  <a:rPr lang="en-US" sz="2800" dirty="0"/>
                  <a:t>1|       About us</a:t>
                </a:r>
                <a:endParaRPr lang="bg-BG" sz="2800" dirty="0"/>
              </a:p>
            </p:txBody>
          </p:sp>
          <p:sp>
            <p:nvSpPr>
              <p:cNvPr id="13" name="Текстово поле 12">
                <a:extLst>
                  <a:ext uri="{FF2B5EF4-FFF2-40B4-BE49-F238E27FC236}">
                    <a16:creationId xmlns:a16="http://schemas.microsoft.com/office/drawing/2014/main" xmlns="" id="{DE7AA5E4-DFFC-48EF-A7D9-5D26D10218D1}"/>
                  </a:ext>
                </a:extLst>
              </p:cNvPr>
              <p:cNvSpPr txBox="1"/>
              <p:nvPr/>
            </p:nvSpPr>
            <p:spPr>
              <a:xfrm>
                <a:off x="6928763" y="2537171"/>
                <a:ext cx="3265717" cy="578882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3460"/>
                  </a:gs>
                  <a:gs pos="50000">
                    <a:schemeClr val="accent1">
                      <a:satMod val="110000"/>
                      <a:shade val="100000"/>
                      <a:lumMod val="75000"/>
                    </a:schemeClr>
                  </a:gs>
                  <a:gs pos="100000">
                    <a:srgbClr val="003460">
                      <a:alpha val="4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/>
              <a:effectLst>
                <a:softEdge rad="1270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r>
                  <a:rPr lang="en-US" sz="2800" dirty="0"/>
                  <a:t>2|   Product range</a:t>
                </a:r>
                <a:endParaRPr lang="bg-BG" sz="2800" dirty="0"/>
              </a:p>
            </p:txBody>
          </p:sp>
          <p:sp>
            <p:nvSpPr>
              <p:cNvPr id="14" name="Текстово поле 13">
                <a:extLst>
                  <a:ext uri="{FF2B5EF4-FFF2-40B4-BE49-F238E27FC236}">
                    <a16:creationId xmlns:a16="http://schemas.microsoft.com/office/drawing/2014/main" xmlns="" id="{D4A8BAD3-7B5B-4EF9-AB14-30FAF3663A7E}"/>
                  </a:ext>
                </a:extLst>
              </p:cNvPr>
              <p:cNvSpPr txBox="1"/>
              <p:nvPr/>
            </p:nvSpPr>
            <p:spPr>
              <a:xfrm>
                <a:off x="6928763" y="3322172"/>
                <a:ext cx="3265717" cy="578882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3460"/>
                  </a:gs>
                  <a:gs pos="50000">
                    <a:schemeClr val="accent1">
                      <a:satMod val="110000"/>
                      <a:shade val="100000"/>
                      <a:lumMod val="75000"/>
                    </a:schemeClr>
                  </a:gs>
                  <a:gs pos="100000">
                    <a:srgbClr val="003460">
                      <a:alpha val="4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/>
              <a:effectLst>
                <a:softEdge rad="1270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r>
                  <a:rPr lang="en-US" sz="2800" dirty="0"/>
                  <a:t>3|   </a:t>
                </a:r>
                <a:r>
                  <a:rPr lang="en-US" sz="2800" dirty="0" err="1"/>
                  <a:t>Cyclofan</a:t>
                </a:r>
                <a:r>
                  <a:rPr lang="en-US" sz="2800" dirty="0"/>
                  <a:t> DB10</a:t>
                </a:r>
                <a:endParaRPr lang="bg-BG" sz="2800" dirty="0"/>
              </a:p>
            </p:txBody>
          </p:sp>
          <p:sp>
            <p:nvSpPr>
              <p:cNvPr id="15" name="Текстово поле 14">
                <a:extLst>
                  <a:ext uri="{FF2B5EF4-FFF2-40B4-BE49-F238E27FC236}">
                    <a16:creationId xmlns:a16="http://schemas.microsoft.com/office/drawing/2014/main" xmlns="" id="{A3816A7F-CD3C-47C1-B069-A1E4C4B79042}"/>
                  </a:ext>
                </a:extLst>
              </p:cNvPr>
              <p:cNvSpPr txBox="1"/>
              <p:nvPr/>
            </p:nvSpPr>
            <p:spPr>
              <a:xfrm>
                <a:off x="6928763" y="4107173"/>
                <a:ext cx="3265717" cy="578882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3460"/>
                  </a:gs>
                  <a:gs pos="50000">
                    <a:schemeClr val="accent1">
                      <a:satMod val="110000"/>
                      <a:shade val="100000"/>
                      <a:lumMod val="75000"/>
                    </a:schemeClr>
                  </a:gs>
                  <a:gs pos="100000">
                    <a:srgbClr val="003460">
                      <a:alpha val="4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/>
              <a:effectLst>
                <a:softEdge rad="1270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r>
                  <a:rPr lang="en-US" sz="2800" dirty="0"/>
                  <a:t>4|   Specifications</a:t>
                </a:r>
                <a:endParaRPr lang="bg-BG" sz="2800" dirty="0"/>
              </a:p>
            </p:txBody>
          </p:sp>
        </p:grpSp>
        <p:sp>
          <p:nvSpPr>
            <p:cNvPr id="18" name="Текстово поле 17">
              <a:extLst>
                <a:ext uri="{FF2B5EF4-FFF2-40B4-BE49-F238E27FC236}">
                  <a16:creationId xmlns:a16="http://schemas.microsoft.com/office/drawing/2014/main" xmlns="" id="{1AB83696-851B-46C3-886A-7206B269599B}"/>
                </a:ext>
              </a:extLst>
            </p:cNvPr>
            <p:cNvSpPr txBox="1"/>
            <p:nvPr/>
          </p:nvSpPr>
          <p:spPr>
            <a:xfrm>
              <a:off x="1880820" y="5248385"/>
              <a:ext cx="3265717" cy="578882"/>
            </a:xfrm>
            <a:prstGeom prst="roundRect">
              <a:avLst/>
            </a:prstGeom>
            <a:gradFill flip="none" rotWithShape="1">
              <a:gsLst>
                <a:gs pos="0">
                  <a:srgbClr val="003460"/>
                </a:gs>
                <a:gs pos="50000">
                  <a:schemeClr val="accent1">
                    <a:satMod val="110000"/>
                    <a:shade val="100000"/>
                    <a:lumMod val="75000"/>
                  </a:schemeClr>
                </a:gs>
                <a:gs pos="100000">
                  <a:srgbClr val="003460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/>
            <a:effectLst>
              <a:softEdge rad="1270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en-US" sz="2800" dirty="0"/>
                <a:t>5|</a:t>
              </a:r>
              <a:r>
                <a:rPr lang="bg-BG" sz="2800" dirty="0"/>
                <a:t>  </a:t>
              </a:r>
              <a:r>
                <a:rPr lang="en-US" sz="2800" dirty="0"/>
                <a:t>   Advantages</a:t>
              </a:r>
              <a:endParaRPr lang="bg-BG" sz="2800" dirty="0"/>
            </a:p>
          </p:txBody>
        </p:sp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xmlns="" id="{67E5B73F-247A-4B68-9680-5363BB9C04C6}"/>
                </a:ext>
              </a:extLst>
            </p:cNvPr>
            <p:cNvSpPr txBox="1"/>
            <p:nvPr/>
          </p:nvSpPr>
          <p:spPr>
            <a:xfrm>
              <a:off x="1880820" y="6033386"/>
              <a:ext cx="3265717" cy="578882"/>
            </a:xfrm>
            <a:prstGeom prst="roundRect">
              <a:avLst/>
            </a:prstGeom>
            <a:gradFill flip="none" rotWithShape="1">
              <a:gsLst>
                <a:gs pos="0">
                  <a:srgbClr val="003460"/>
                </a:gs>
                <a:gs pos="50000">
                  <a:schemeClr val="accent1">
                    <a:satMod val="110000"/>
                    <a:shade val="100000"/>
                    <a:lumMod val="75000"/>
                  </a:schemeClr>
                </a:gs>
                <a:gs pos="100000">
                  <a:srgbClr val="003460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/>
            <a:effectLst>
              <a:softEdge rad="1270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bg-BG" sz="2800" dirty="0"/>
                <a:t>6</a:t>
              </a:r>
              <a:r>
                <a:rPr lang="en-US" sz="2800" dirty="0"/>
                <a:t>|       Contacts</a:t>
              </a:r>
              <a:endParaRPr lang="bg-BG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76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">
              <a:schemeClr val="bg1">
                <a:lumMod val="82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1">
            <a:extLst>
              <a:ext uri="{FF2B5EF4-FFF2-40B4-BE49-F238E27FC236}">
                <a16:creationId xmlns:a16="http://schemas.microsoft.com/office/drawing/2014/main" xmlns="" id="{1DACA43D-E9A2-4B49-89C9-1F214E06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238"/>
            <a:ext cx="10515599" cy="701731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1|About us</a:t>
            </a:r>
            <a:endParaRPr lang="bg-BG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78000"/>
                  </a:prstClr>
                </a:innerShdw>
                <a:reflection blurRad="12700" stA="16000" endPos="45000" dist="508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Спартак АД е български производител на вентилатори, метални изделия,  метални палети, горелки, метални елементи за мебели, метални палети, каси и  сейфове, метални кошчета за отпадъци.">
            <a:extLst>
              <a:ext uri="{FF2B5EF4-FFF2-40B4-BE49-F238E27FC236}">
                <a16:creationId xmlns:a16="http://schemas.microsoft.com/office/drawing/2014/main" xmlns="" id="{43273BF7-1EC6-4598-908B-5876D11BE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11" y="1404256"/>
            <a:ext cx="3581688" cy="47755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76200" endPos="15000" dist="889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02CB2837-2751-4A0F-9474-00854AE72E24}"/>
              </a:ext>
            </a:extLst>
          </p:cNvPr>
          <p:cNvSpPr txBox="1"/>
          <p:nvPr/>
        </p:nvSpPr>
        <p:spPr>
          <a:xfrm>
            <a:off x="608362" y="1633293"/>
            <a:ext cx="681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Founded in 1928, Spartak JSC is specialized in the production of industrial fans and steel metal works for more than 80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solidFill>
                <a:srgbClr val="003460"/>
              </a:solidFill>
            </a:endParaRPr>
          </a:p>
        </p:txBody>
      </p:sp>
      <p:grpSp>
        <p:nvGrpSpPr>
          <p:cNvPr id="8" name="Group 75">
            <a:extLst>
              <a:ext uri="{FF2B5EF4-FFF2-40B4-BE49-F238E27FC236}">
                <a16:creationId xmlns:a16="http://schemas.microsoft.com/office/drawing/2014/main" xmlns="" id="{2C6AEC3D-0ACD-42E0-BECE-C39FCC2974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524" y="1747916"/>
            <a:ext cx="347042" cy="347042"/>
            <a:chOff x="2875" y="2626"/>
            <a:chExt cx="306" cy="306"/>
          </a:xfrm>
          <a:solidFill>
            <a:schemeClr val="bg2">
              <a:lumMod val="10000"/>
            </a:schemeClr>
          </a:solidFill>
        </p:grpSpPr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xmlns="" id="{5D011B39-A31E-415C-8F11-542528E8F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7" y="2658"/>
              <a:ext cx="161" cy="161"/>
            </a:xfrm>
            <a:custGeom>
              <a:avLst/>
              <a:gdLst>
                <a:gd name="T0" fmla="*/ 768 w 1769"/>
                <a:gd name="T1" fmla="*/ 127 h 1768"/>
                <a:gd name="T2" fmla="*/ 596 w 1769"/>
                <a:gd name="T3" fmla="*/ 174 h 1768"/>
                <a:gd name="T4" fmla="*/ 438 w 1769"/>
                <a:gd name="T5" fmla="*/ 261 h 1768"/>
                <a:gd name="T6" fmla="*/ 302 w 1769"/>
                <a:gd name="T7" fmla="*/ 387 h 1768"/>
                <a:gd name="T8" fmla="*/ 201 w 1769"/>
                <a:gd name="T9" fmla="*/ 536 h 1768"/>
                <a:gd name="T10" fmla="*/ 140 w 1769"/>
                <a:gd name="T11" fmla="*/ 705 h 1768"/>
                <a:gd name="T12" fmla="*/ 119 w 1769"/>
                <a:gd name="T13" fmla="*/ 884 h 1768"/>
                <a:gd name="T14" fmla="*/ 140 w 1769"/>
                <a:gd name="T15" fmla="*/ 1064 h 1768"/>
                <a:gd name="T16" fmla="*/ 201 w 1769"/>
                <a:gd name="T17" fmla="*/ 1232 h 1768"/>
                <a:gd name="T18" fmla="*/ 302 w 1769"/>
                <a:gd name="T19" fmla="*/ 1381 h 1768"/>
                <a:gd name="T20" fmla="*/ 443 w 1769"/>
                <a:gd name="T21" fmla="*/ 1511 h 1768"/>
                <a:gd name="T22" fmla="*/ 611 w 1769"/>
                <a:gd name="T23" fmla="*/ 1600 h 1768"/>
                <a:gd name="T24" fmla="*/ 792 w 1769"/>
                <a:gd name="T25" fmla="*/ 1645 h 1768"/>
                <a:gd name="T26" fmla="*/ 978 w 1769"/>
                <a:gd name="T27" fmla="*/ 1645 h 1768"/>
                <a:gd name="T28" fmla="*/ 1158 w 1769"/>
                <a:gd name="T29" fmla="*/ 1600 h 1768"/>
                <a:gd name="T30" fmla="*/ 1327 w 1769"/>
                <a:gd name="T31" fmla="*/ 1511 h 1768"/>
                <a:gd name="T32" fmla="*/ 1468 w 1769"/>
                <a:gd name="T33" fmla="*/ 1381 h 1768"/>
                <a:gd name="T34" fmla="*/ 1568 w 1769"/>
                <a:gd name="T35" fmla="*/ 1232 h 1768"/>
                <a:gd name="T36" fmla="*/ 1629 w 1769"/>
                <a:gd name="T37" fmla="*/ 1064 h 1768"/>
                <a:gd name="T38" fmla="*/ 1651 w 1769"/>
                <a:gd name="T39" fmla="*/ 884 h 1768"/>
                <a:gd name="T40" fmla="*/ 1629 w 1769"/>
                <a:gd name="T41" fmla="*/ 705 h 1768"/>
                <a:gd name="T42" fmla="*/ 1568 w 1769"/>
                <a:gd name="T43" fmla="*/ 536 h 1768"/>
                <a:gd name="T44" fmla="*/ 1468 w 1769"/>
                <a:gd name="T45" fmla="*/ 387 h 1768"/>
                <a:gd name="T46" fmla="*/ 1332 w 1769"/>
                <a:gd name="T47" fmla="*/ 261 h 1768"/>
                <a:gd name="T48" fmla="*/ 1173 w 1769"/>
                <a:gd name="T49" fmla="*/ 174 h 1768"/>
                <a:gd name="T50" fmla="*/ 1003 w 1769"/>
                <a:gd name="T51" fmla="*/ 127 h 1768"/>
                <a:gd name="T52" fmla="*/ 917 w 1769"/>
                <a:gd name="T53" fmla="*/ 0 h 1768"/>
                <a:gd name="T54" fmla="*/ 1109 w 1769"/>
                <a:gd name="T55" fmla="*/ 29 h 1768"/>
                <a:gd name="T56" fmla="*/ 1293 w 1769"/>
                <a:gd name="T57" fmla="*/ 99 h 1768"/>
                <a:gd name="T58" fmla="*/ 1459 w 1769"/>
                <a:gd name="T59" fmla="*/ 212 h 1768"/>
                <a:gd name="T60" fmla="*/ 1602 w 1769"/>
                <a:gd name="T61" fmla="*/ 365 h 1768"/>
                <a:gd name="T62" fmla="*/ 1702 w 1769"/>
                <a:gd name="T63" fmla="*/ 546 h 1768"/>
                <a:gd name="T64" fmla="*/ 1759 w 1769"/>
                <a:gd name="T65" fmla="*/ 745 h 1768"/>
                <a:gd name="T66" fmla="*/ 1767 w 1769"/>
                <a:gd name="T67" fmla="*/ 955 h 1768"/>
                <a:gd name="T68" fmla="*/ 1726 w 1769"/>
                <a:gd name="T69" fmla="*/ 1158 h 1768"/>
                <a:gd name="T70" fmla="*/ 1640 w 1769"/>
                <a:gd name="T71" fmla="*/ 1345 h 1768"/>
                <a:gd name="T72" fmla="*/ 1510 w 1769"/>
                <a:gd name="T73" fmla="*/ 1510 h 1768"/>
                <a:gd name="T74" fmla="*/ 1359 w 1769"/>
                <a:gd name="T75" fmla="*/ 1632 h 1768"/>
                <a:gd name="T76" fmla="*/ 1188 w 1769"/>
                <a:gd name="T77" fmla="*/ 1715 h 1768"/>
                <a:gd name="T78" fmla="*/ 1008 w 1769"/>
                <a:gd name="T79" fmla="*/ 1760 h 1768"/>
                <a:gd name="T80" fmla="*/ 823 w 1769"/>
                <a:gd name="T81" fmla="*/ 1766 h 1768"/>
                <a:gd name="T82" fmla="*/ 640 w 1769"/>
                <a:gd name="T83" fmla="*/ 1734 h 1768"/>
                <a:gd name="T84" fmla="*/ 467 w 1769"/>
                <a:gd name="T85" fmla="*/ 1664 h 1768"/>
                <a:gd name="T86" fmla="*/ 308 w 1769"/>
                <a:gd name="T87" fmla="*/ 1555 h 1768"/>
                <a:gd name="T88" fmla="*/ 168 w 1769"/>
                <a:gd name="T89" fmla="*/ 1404 h 1768"/>
                <a:gd name="T90" fmla="*/ 68 w 1769"/>
                <a:gd name="T91" fmla="*/ 1223 h 1768"/>
                <a:gd name="T92" fmla="*/ 11 w 1769"/>
                <a:gd name="T93" fmla="*/ 1024 h 1768"/>
                <a:gd name="T94" fmla="*/ 3 w 1769"/>
                <a:gd name="T95" fmla="*/ 814 h 1768"/>
                <a:gd name="T96" fmla="*/ 43 w 1769"/>
                <a:gd name="T97" fmla="*/ 610 h 1768"/>
                <a:gd name="T98" fmla="*/ 130 w 1769"/>
                <a:gd name="T99" fmla="*/ 422 h 1768"/>
                <a:gd name="T100" fmla="*/ 260 w 1769"/>
                <a:gd name="T101" fmla="*/ 259 h 1768"/>
                <a:gd name="T102" fmla="*/ 420 w 1769"/>
                <a:gd name="T103" fmla="*/ 132 h 1768"/>
                <a:gd name="T104" fmla="*/ 598 w 1769"/>
                <a:gd name="T105" fmla="*/ 48 h 1768"/>
                <a:gd name="T106" fmla="*/ 788 w 1769"/>
                <a:gd name="T107" fmla="*/ 6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9" h="1768">
                  <a:moveTo>
                    <a:pt x="885" y="118"/>
                  </a:moveTo>
                  <a:lnTo>
                    <a:pt x="826" y="121"/>
                  </a:lnTo>
                  <a:lnTo>
                    <a:pt x="768" y="127"/>
                  </a:lnTo>
                  <a:lnTo>
                    <a:pt x="709" y="138"/>
                  </a:lnTo>
                  <a:lnTo>
                    <a:pt x="653" y="153"/>
                  </a:lnTo>
                  <a:lnTo>
                    <a:pt x="596" y="174"/>
                  </a:lnTo>
                  <a:lnTo>
                    <a:pt x="542" y="199"/>
                  </a:lnTo>
                  <a:lnTo>
                    <a:pt x="488" y="228"/>
                  </a:lnTo>
                  <a:lnTo>
                    <a:pt x="438" y="261"/>
                  </a:lnTo>
                  <a:lnTo>
                    <a:pt x="389" y="299"/>
                  </a:lnTo>
                  <a:lnTo>
                    <a:pt x="343" y="342"/>
                  </a:lnTo>
                  <a:lnTo>
                    <a:pt x="302" y="387"/>
                  </a:lnTo>
                  <a:lnTo>
                    <a:pt x="264" y="435"/>
                  </a:lnTo>
                  <a:lnTo>
                    <a:pt x="231" y="484"/>
                  </a:lnTo>
                  <a:lnTo>
                    <a:pt x="201" y="536"/>
                  </a:lnTo>
                  <a:lnTo>
                    <a:pt x="176" y="591"/>
                  </a:lnTo>
                  <a:lnTo>
                    <a:pt x="156" y="647"/>
                  </a:lnTo>
                  <a:lnTo>
                    <a:pt x="140" y="705"/>
                  </a:lnTo>
                  <a:lnTo>
                    <a:pt x="128" y="763"/>
                  </a:lnTo>
                  <a:lnTo>
                    <a:pt x="121" y="823"/>
                  </a:lnTo>
                  <a:lnTo>
                    <a:pt x="119" y="884"/>
                  </a:lnTo>
                  <a:lnTo>
                    <a:pt x="121" y="945"/>
                  </a:lnTo>
                  <a:lnTo>
                    <a:pt x="128" y="1006"/>
                  </a:lnTo>
                  <a:lnTo>
                    <a:pt x="140" y="1064"/>
                  </a:lnTo>
                  <a:lnTo>
                    <a:pt x="156" y="1122"/>
                  </a:lnTo>
                  <a:lnTo>
                    <a:pt x="176" y="1178"/>
                  </a:lnTo>
                  <a:lnTo>
                    <a:pt x="201" y="1232"/>
                  </a:lnTo>
                  <a:lnTo>
                    <a:pt x="231" y="1284"/>
                  </a:lnTo>
                  <a:lnTo>
                    <a:pt x="264" y="1334"/>
                  </a:lnTo>
                  <a:lnTo>
                    <a:pt x="302" y="1381"/>
                  </a:lnTo>
                  <a:lnTo>
                    <a:pt x="343" y="1426"/>
                  </a:lnTo>
                  <a:lnTo>
                    <a:pt x="392" y="1472"/>
                  </a:lnTo>
                  <a:lnTo>
                    <a:pt x="443" y="1511"/>
                  </a:lnTo>
                  <a:lnTo>
                    <a:pt x="497" y="1546"/>
                  </a:lnTo>
                  <a:lnTo>
                    <a:pt x="553" y="1575"/>
                  </a:lnTo>
                  <a:lnTo>
                    <a:pt x="611" y="1600"/>
                  </a:lnTo>
                  <a:lnTo>
                    <a:pt x="670" y="1620"/>
                  </a:lnTo>
                  <a:lnTo>
                    <a:pt x="731" y="1635"/>
                  </a:lnTo>
                  <a:lnTo>
                    <a:pt x="792" y="1645"/>
                  </a:lnTo>
                  <a:lnTo>
                    <a:pt x="854" y="1650"/>
                  </a:lnTo>
                  <a:lnTo>
                    <a:pt x="916" y="1650"/>
                  </a:lnTo>
                  <a:lnTo>
                    <a:pt x="978" y="1645"/>
                  </a:lnTo>
                  <a:lnTo>
                    <a:pt x="1038" y="1635"/>
                  </a:lnTo>
                  <a:lnTo>
                    <a:pt x="1099" y="1620"/>
                  </a:lnTo>
                  <a:lnTo>
                    <a:pt x="1158" y="1600"/>
                  </a:lnTo>
                  <a:lnTo>
                    <a:pt x="1217" y="1575"/>
                  </a:lnTo>
                  <a:lnTo>
                    <a:pt x="1272" y="1546"/>
                  </a:lnTo>
                  <a:lnTo>
                    <a:pt x="1327" y="1511"/>
                  </a:lnTo>
                  <a:lnTo>
                    <a:pt x="1378" y="1472"/>
                  </a:lnTo>
                  <a:lnTo>
                    <a:pt x="1426" y="1426"/>
                  </a:lnTo>
                  <a:lnTo>
                    <a:pt x="1468" y="1381"/>
                  </a:lnTo>
                  <a:lnTo>
                    <a:pt x="1505" y="1334"/>
                  </a:lnTo>
                  <a:lnTo>
                    <a:pt x="1539" y="1284"/>
                  </a:lnTo>
                  <a:lnTo>
                    <a:pt x="1568" y="1232"/>
                  </a:lnTo>
                  <a:lnTo>
                    <a:pt x="1594" y="1178"/>
                  </a:lnTo>
                  <a:lnTo>
                    <a:pt x="1614" y="1122"/>
                  </a:lnTo>
                  <a:lnTo>
                    <a:pt x="1629" y="1064"/>
                  </a:lnTo>
                  <a:lnTo>
                    <a:pt x="1642" y="1006"/>
                  </a:lnTo>
                  <a:lnTo>
                    <a:pt x="1649" y="945"/>
                  </a:lnTo>
                  <a:lnTo>
                    <a:pt x="1651" y="884"/>
                  </a:lnTo>
                  <a:lnTo>
                    <a:pt x="1649" y="823"/>
                  </a:lnTo>
                  <a:lnTo>
                    <a:pt x="1642" y="763"/>
                  </a:lnTo>
                  <a:lnTo>
                    <a:pt x="1629" y="705"/>
                  </a:lnTo>
                  <a:lnTo>
                    <a:pt x="1614" y="647"/>
                  </a:lnTo>
                  <a:lnTo>
                    <a:pt x="1594" y="591"/>
                  </a:lnTo>
                  <a:lnTo>
                    <a:pt x="1568" y="536"/>
                  </a:lnTo>
                  <a:lnTo>
                    <a:pt x="1539" y="484"/>
                  </a:lnTo>
                  <a:lnTo>
                    <a:pt x="1505" y="435"/>
                  </a:lnTo>
                  <a:lnTo>
                    <a:pt x="1468" y="387"/>
                  </a:lnTo>
                  <a:lnTo>
                    <a:pt x="1426" y="342"/>
                  </a:lnTo>
                  <a:lnTo>
                    <a:pt x="1380" y="299"/>
                  </a:lnTo>
                  <a:lnTo>
                    <a:pt x="1332" y="261"/>
                  </a:lnTo>
                  <a:lnTo>
                    <a:pt x="1281" y="228"/>
                  </a:lnTo>
                  <a:lnTo>
                    <a:pt x="1228" y="199"/>
                  </a:lnTo>
                  <a:lnTo>
                    <a:pt x="1173" y="174"/>
                  </a:lnTo>
                  <a:lnTo>
                    <a:pt x="1117" y="153"/>
                  </a:lnTo>
                  <a:lnTo>
                    <a:pt x="1060" y="138"/>
                  </a:lnTo>
                  <a:lnTo>
                    <a:pt x="1003" y="127"/>
                  </a:lnTo>
                  <a:lnTo>
                    <a:pt x="944" y="121"/>
                  </a:lnTo>
                  <a:lnTo>
                    <a:pt x="885" y="118"/>
                  </a:lnTo>
                  <a:close/>
                  <a:moveTo>
                    <a:pt x="917" y="0"/>
                  </a:moveTo>
                  <a:lnTo>
                    <a:pt x="982" y="6"/>
                  </a:lnTo>
                  <a:lnTo>
                    <a:pt x="1046" y="15"/>
                  </a:lnTo>
                  <a:lnTo>
                    <a:pt x="1109" y="29"/>
                  </a:lnTo>
                  <a:lnTo>
                    <a:pt x="1172" y="48"/>
                  </a:lnTo>
                  <a:lnTo>
                    <a:pt x="1233" y="71"/>
                  </a:lnTo>
                  <a:lnTo>
                    <a:pt x="1293" y="99"/>
                  </a:lnTo>
                  <a:lnTo>
                    <a:pt x="1350" y="132"/>
                  </a:lnTo>
                  <a:lnTo>
                    <a:pt x="1406" y="170"/>
                  </a:lnTo>
                  <a:lnTo>
                    <a:pt x="1459" y="212"/>
                  </a:lnTo>
                  <a:lnTo>
                    <a:pt x="1510" y="259"/>
                  </a:lnTo>
                  <a:lnTo>
                    <a:pt x="1558" y="310"/>
                  </a:lnTo>
                  <a:lnTo>
                    <a:pt x="1602" y="365"/>
                  </a:lnTo>
                  <a:lnTo>
                    <a:pt x="1640" y="422"/>
                  </a:lnTo>
                  <a:lnTo>
                    <a:pt x="1674" y="483"/>
                  </a:lnTo>
                  <a:lnTo>
                    <a:pt x="1702" y="546"/>
                  </a:lnTo>
                  <a:lnTo>
                    <a:pt x="1726" y="610"/>
                  </a:lnTo>
                  <a:lnTo>
                    <a:pt x="1744" y="677"/>
                  </a:lnTo>
                  <a:lnTo>
                    <a:pt x="1759" y="745"/>
                  </a:lnTo>
                  <a:lnTo>
                    <a:pt x="1767" y="814"/>
                  </a:lnTo>
                  <a:lnTo>
                    <a:pt x="1769" y="884"/>
                  </a:lnTo>
                  <a:lnTo>
                    <a:pt x="1767" y="955"/>
                  </a:lnTo>
                  <a:lnTo>
                    <a:pt x="1759" y="1024"/>
                  </a:lnTo>
                  <a:lnTo>
                    <a:pt x="1744" y="1092"/>
                  </a:lnTo>
                  <a:lnTo>
                    <a:pt x="1726" y="1158"/>
                  </a:lnTo>
                  <a:lnTo>
                    <a:pt x="1702" y="1223"/>
                  </a:lnTo>
                  <a:lnTo>
                    <a:pt x="1674" y="1286"/>
                  </a:lnTo>
                  <a:lnTo>
                    <a:pt x="1640" y="1345"/>
                  </a:lnTo>
                  <a:lnTo>
                    <a:pt x="1602" y="1404"/>
                  </a:lnTo>
                  <a:lnTo>
                    <a:pt x="1558" y="1458"/>
                  </a:lnTo>
                  <a:lnTo>
                    <a:pt x="1510" y="1510"/>
                  </a:lnTo>
                  <a:lnTo>
                    <a:pt x="1462" y="1555"/>
                  </a:lnTo>
                  <a:lnTo>
                    <a:pt x="1411" y="1596"/>
                  </a:lnTo>
                  <a:lnTo>
                    <a:pt x="1359" y="1632"/>
                  </a:lnTo>
                  <a:lnTo>
                    <a:pt x="1303" y="1664"/>
                  </a:lnTo>
                  <a:lnTo>
                    <a:pt x="1247" y="1691"/>
                  </a:lnTo>
                  <a:lnTo>
                    <a:pt x="1188" y="1715"/>
                  </a:lnTo>
                  <a:lnTo>
                    <a:pt x="1130" y="1734"/>
                  </a:lnTo>
                  <a:lnTo>
                    <a:pt x="1069" y="1750"/>
                  </a:lnTo>
                  <a:lnTo>
                    <a:pt x="1008" y="1760"/>
                  </a:lnTo>
                  <a:lnTo>
                    <a:pt x="946" y="1766"/>
                  </a:lnTo>
                  <a:lnTo>
                    <a:pt x="885" y="1768"/>
                  </a:lnTo>
                  <a:lnTo>
                    <a:pt x="823" y="1766"/>
                  </a:lnTo>
                  <a:lnTo>
                    <a:pt x="761" y="1760"/>
                  </a:lnTo>
                  <a:lnTo>
                    <a:pt x="701" y="1750"/>
                  </a:lnTo>
                  <a:lnTo>
                    <a:pt x="640" y="1734"/>
                  </a:lnTo>
                  <a:lnTo>
                    <a:pt x="581" y="1715"/>
                  </a:lnTo>
                  <a:lnTo>
                    <a:pt x="523" y="1691"/>
                  </a:lnTo>
                  <a:lnTo>
                    <a:pt x="467" y="1664"/>
                  </a:lnTo>
                  <a:lnTo>
                    <a:pt x="411" y="1632"/>
                  </a:lnTo>
                  <a:lnTo>
                    <a:pt x="358" y="1596"/>
                  </a:lnTo>
                  <a:lnTo>
                    <a:pt x="308" y="1555"/>
                  </a:lnTo>
                  <a:lnTo>
                    <a:pt x="260" y="1510"/>
                  </a:lnTo>
                  <a:lnTo>
                    <a:pt x="211" y="1458"/>
                  </a:lnTo>
                  <a:lnTo>
                    <a:pt x="168" y="1404"/>
                  </a:lnTo>
                  <a:lnTo>
                    <a:pt x="130" y="1345"/>
                  </a:lnTo>
                  <a:lnTo>
                    <a:pt x="96" y="1286"/>
                  </a:lnTo>
                  <a:lnTo>
                    <a:pt x="68" y="1223"/>
                  </a:lnTo>
                  <a:lnTo>
                    <a:pt x="43" y="1158"/>
                  </a:lnTo>
                  <a:lnTo>
                    <a:pt x="25" y="1092"/>
                  </a:lnTo>
                  <a:lnTo>
                    <a:pt x="11" y="1024"/>
                  </a:lnTo>
                  <a:lnTo>
                    <a:pt x="3" y="955"/>
                  </a:lnTo>
                  <a:lnTo>
                    <a:pt x="0" y="884"/>
                  </a:lnTo>
                  <a:lnTo>
                    <a:pt x="3" y="814"/>
                  </a:lnTo>
                  <a:lnTo>
                    <a:pt x="11" y="745"/>
                  </a:lnTo>
                  <a:lnTo>
                    <a:pt x="25" y="677"/>
                  </a:lnTo>
                  <a:lnTo>
                    <a:pt x="43" y="610"/>
                  </a:lnTo>
                  <a:lnTo>
                    <a:pt x="68" y="546"/>
                  </a:lnTo>
                  <a:lnTo>
                    <a:pt x="96" y="483"/>
                  </a:lnTo>
                  <a:lnTo>
                    <a:pt x="130" y="422"/>
                  </a:lnTo>
                  <a:lnTo>
                    <a:pt x="168" y="365"/>
                  </a:lnTo>
                  <a:lnTo>
                    <a:pt x="211" y="310"/>
                  </a:lnTo>
                  <a:lnTo>
                    <a:pt x="260" y="259"/>
                  </a:lnTo>
                  <a:lnTo>
                    <a:pt x="310" y="212"/>
                  </a:lnTo>
                  <a:lnTo>
                    <a:pt x="363" y="170"/>
                  </a:lnTo>
                  <a:lnTo>
                    <a:pt x="420" y="132"/>
                  </a:lnTo>
                  <a:lnTo>
                    <a:pt x="477" y="99"/>
                  </a:lnTo>
                  <a:lnTo>
                    <a:pt x="537" y="71"/>
                  </a:lnTo>
                  <a:lnTo>
                    <a:pt x="598" y="48"/>
                  </a:lnTo>
                  <a:lnTo>
                    <a:pt x="661" y="29"/>
                  </a:lnTo>
                  <a:lnTo>
                    <a:pt x="723" y="15"/>
                  </a:lnTo>
                  <a:lnTo>
                    <a:pt x="788" y="6"/>
                  </a:lnTo>
                  <a:lnTo>
                    <a:pt x="853" y="0"/>
                  </a:lnTo>
                  <a:lnTo>
                    <a:pt x="917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xmlns="" id="{E9D2CA1A-619D-4E7F-8C54-295B05D1F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675"/>
              <a:ext cx="69" cy="69"/>
            </a:xfrm>
            <a:custGeom>
              <a:avLst/>
              <a:gdLst>
                <a:gd name="T0" fmla="*/ 59 w 758"/>
                <a:gd name="T1" fmla="*/ 0 h 760"/>
                <a:gd name="T2" fmla="*/ 126 w 758"/>
                <a:gd name="T3" fmla="*/ 4 h 760"/>
                <a:gd name="T4" fmla="*/ 192 w 758"/>
                <a:gd name="T5" fmla="*/ 14 h 760"/>
                <a:gd name="T6" fmla="*/ 255 w 758"/>
                <a:gd name="T7" fmla="*/ 29 h 760"/>
                <a:gd name="T8" fmla="*/ 316 w 758"/>
                <a:gd name="T9" fmla="*/ 49 h 760"/>
                <a:gd name="T10" fmla="*/ 375 w 758"/>
                <a:gd name="T11" fmla="*/ 76 h 760"/>
                <a:gd name="T12" fmla="*/ 430 w 758"/>
                <a:gd name="T13" fmla="*/ 107 h 760"/>
                <a:gd name="T14" fmla="*/ 481 w 758"/>
                <a:gd name="T15" fmla="*/ 143 h 760"/>
                <a:gd name="T16" fmla="*/ 531 w 758"/>
                <a:gd name="T17" fmla="*/ 184 h 760"/>
                <a:gd name="T18" fmla="*/ 575 w 758"/>
                <a:gd name="T19" fmla="*/ 229 h 760"/>
                <a:gd name="T20" fmla="*/ 616 w 758"/>
                <a:gd name="T21" fmla="*/ 277 h 760"/>
                <a:gd name="T22" fmla="*/ 652 w 758"/>
                <a:gd name="T23" fmla="*/ 330 h 760"/>
                <a:gd name="T24" fmla="*/ 683 w 758"/>
                <a:gd name="T25" fmla="*/ 385 h 760"/>
                <a:gd name="T26" fmla="*/ 709 w 758"/>
                <a:gd name="T27" fmla="*/ 443 h 760"/>
                <a:gd name="T28" fmla="*/ 731 w 758"/>
                <a:gd name="T29" fmla="*/ 504 h 760"/>
                <a:gd name="T30" fmla="*/ 746 w 758"/>
                <a:gd name="T31" fmla="*/ 568 h 760"/>
                <a:gd name="T32" fmla="*/ 755 w 758"/>
                <a:gd name="T33" fmla="*/ 633 h 760"/>
                <a:gd name="T34" fmla="*/ 758 w 758"/>
                <a:gd name="T35" fmla="*/ 700 h 760"/>
                <a:gd name="T36" fmla="*/ 755 w 758"/>
                <a:gd name="T37" fmla="*/ 719 h 760"/>
                <a:gd name="T38" fmla="*/ 747 w 758"/>
                <a:gd name="T39" fmla="*/ 735 h 760"/>
                <a:gd name="T40" fmla="*/ 734 w 758"/>
                <a:gd name="T41" fmla="*/ 748 h 760"/>
                <a:gd name="T42" fmla="*/ 718 w 758"/>
                <a:gd name="T43" fmla="*/ 757 h 760"/>
                <a:gd name="T44" fmla="*/ 699 w 758"/>
                <a:gd name="T45" fmla="*/ 760 h 760"/>
                <a:gd name="T46" fmla="*/ 680 w 758"/>
                <a:gd name="T47" fmla="*/ 757 h 760"/>
                <a:gd name="T48" fmla="*/ 664 w 758"/>
                <a:gd name="T49" fmla="*/ 748 h 760"/>
                <a:gd name="T50" fmla="*/ 652 w 758"/>
                <a:gd name="T51" fmla="*/ 735 h 760"/>
                <a:gd name="T52" fmla="*/ 643 w 758"/>
                <a:gd name="T53" fmla="*/ 719 h 760"/>
                <a:gd name="T54" fmla="*/ 640 w 758"/>
                <a:gd name="T55" fmla="*/ 700 h 760"/>
                <a:gd name="T56" fmla="*/ 637 w 758"/>
                <a:gd name="T57" fmla="*/ 641 h 760"/>
                <a:gd name="T58" fmla="*/ 628 w 758"/>
                <a:gd name="T59" fmla="*/ 583 h 760"/>
                <a:gd name="T60" fmla="*/ 614 w 758"/>
                <a:gd name="T61" fmla="*/ 528 h 760"/>
                <a:gd name="T62" fmla="*/ 594 w 758"/>
                <a:gd name="T63" fmla="*/ 475 h 760"/>
                <a:gd name="T64" fmla="*/ 570 w 758"/>
                <a:gd name="T65" fmla="*/ 423 h 760"/>
                <a:gd name="T66" fmla="*/ 541 w 758"/>
                <a:gd name="T67" fmla="*/ 375 h 760"/>
                <a:gd name="T68" fmla="*/ 507 w 758"/>
                <a:gd name="T69" fmla="*/ 331 h 760"/>
                <a:gd name="T70" fmla="*/ 470 w 758"/>
                <a:gd name="T71" fmla="*/ 290 h 760"/>
                <a:gd name="T72" fmla="*/ 428 w 758"/>
                <a:gd name="T73" fmla="*/ 252 h 760"/>
                <a:gd name="T74" fmla="*/ 384 w 758"/>
                <a:gd name="T75" fmla="*/ 218 h 760"/>
                <a:gd name="T76" fmla="*/ 336 w 758"/>
                <a:gd name="T77" fmla="*/ 189 h 760"/>
                <a:gd name="T78" fmla="*/ 285 w 758"/>
                <a:gd name="T79" fmla="*/ 164 h 760"/>
                <a:gd name="T80" fmla="*/ 232 w 758"/>
                <a:gd name="T81" fmla="*/ 145 h 760"/>
                <a:gd name="T82" fmla="*/ 175 w 758"/>
                <a:gd name="T83" fmla="*/ 131 h 760"/>
                <a:gd name="T84" fmla="*/ 118 w 758"/>
                <a:gd name="T85" fmla="*/ 121 h 760"/>
                <a:gd name="T86" fmla="*/ 59 w 758"/>
                <a:gd name="T87" fmla="*/ 119 h 760"/>
                <a:gd name="T88" fmla="*/ 40 w 758"/>
                <a:gd name="T89" fmla="*/ 116 h 760"/>
                <a:gd name="T90" fmla="*/ 24 w 758"/>
                <a:gd name="T91" fmla="*/ 107 h 760"/>
                <a:gd name="T92" fmla="*/ 11 w 758"/>
                <a:gd name="T93" fmla="*/ 95 h 760"/>
                <a:gd name="T94" fmla="*/ 3 w 758"/>
                <a:gd name="T95" fmla="*/ 78 h 760"/>
                <a:gd name="T96" fmla="*/ 0 w 758"/>
                <a:gd name="T97" fmla="*/ 60 h 760"/>
                <a:gd name="T98" fmla="*/ 3 w 758"/>
                <a:gd name="T99" fmla="*/ 41 h 760"/>
                <a:gd name="T100" fmla="*/ 11 w 758"/>
                <a:gd name="T101" fmla="*/ 25 h 760"/>
                <a:gd name="T102" fmla="*/ 24 w 758"/>
                <a:gd name="T103" fmla="*/ 13 h 760"/>
                <a:gd name="T104" fmla="*/ 40 w 758"/>
                <a:gd name="T105" fmla="*/ 3 h 760"/>
                <a:gd name="T106" fmla="*/ 59 w 758"/>
                <a:gd name="T10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8" h="760">
                  <a:moveTo>
                    <a:pt x="59" y="0"/>
                  </a:moveTo>
                  <a:lnTo>
                    <a:pt x="126" y="4"/>
                  </a:lnTo>
                  <a:lnTo>
                    <a:pt x="192" y="14"/>
                  </a:lnTo>
                  <a:lnTo>
                    <a:pt x="255" y="29"/>
                  </a:lnTo>
                  <a:lnTo>
                    <a:pt x="316" y="49"/>
                  </a:lnTo>
                  <a:lnTo>
                    <a:pt x="375" y="76"/>
                  </a:lnTo>
                  <a:lnTo>
                    <a:pt x="430" y="107"/>
                  </a:lnTo>
                  <a:lnTo>
                    <a:pt x="481" y="143"/>
                  </a:lnTo>
                  <a:lnTo>
                    <a:pt x="531" y="184"/>
                  </a:lnTo>
                  <a:lnTo>
                    <a:pt x="575" y="229"/>
                  </a:lnTo>
                  <a:lnTo>
                    <a:pt x="616" y="277"/>
                  </a:lnTo>
                  <a:lnTo>
                    <a:pt x="652" y="330"/>
                  </a:lnTo>
                  <a:lnTo>
                    <a:pt x="683" y="385"/>
                  </a:lnTo>
                  <a:lnTo>
                    <a:pt x="709" y="443"/>
                  </a:lnTo>
                  <a:lnTo>
                    <a:pt x="731" y="504"/>
                  </a:lnTo>
                  <a:lnTo>
                    <a:pt x="746" y="568"/>
                  </a:lnTo>
                  <a:lnTo>
                    <a:pt x="755" y="633"/>
                  </a:lnTo>
                  <a:lnTo>
                    <a:pt x="758" y="700"/>
                  </a:lnTo>
                  <a:lnTo>
                    <a:pt x="755" y="719"/>
                  </a:lnTo>
                  <a:lnTo>
                    <a:pt x="747" y="735"/>
                  </a:lnTo>
                  <a:lnTo>
                    <a:pt x="734" y="748"/>
                  </a:lnTo>
                  <a:lnTo>
                    <a:pt x="718" y="757"/>
                  </a:lnTo>
                  <a:lnTo>
                    <a:pt x="699" y="760"/>
                  </a:lnTo>
                  <a:lnTo>
                    <a:pt x="680" y="757"/>
                  </a:lnTo>
                  <a:lnTo>
                    <a:pt x="664" y="748"/>
                  </a:lnTo>
                  <a:lnTo>
                    <a:pt x="652" y="735"/>
                  </a:lnTo>
                  <a:lnTo>
                    <a:pt x="643" y="719"/>
                  </a:lnTo>
                  <a:lnTo>
                    <a:pt x="640" y="700"/>
                  </a:lnTo>
                  <a:lnTo>
                    <a:pt x="637" y="641"/>
                  </a:lnTo>
                  <a:lnTo>
                    <a:pt x="628" y="583"/>
                  </a:lnTo>
                  <a:lnTo>
                    <a:pt x="614" y="528"/>
                  </a:lnTo>
                  <a:lnTo>
                    <a:pt x="594" y="475"/>
                  </a:lnTo>
                  <a:lnTo>
                    <a:pt x="570" y="423"/>
                  </a:lnTo>
                  <a:lnTo>
                    <a:pt x="541" y="375"/>
                  </a:lnTo>
                  <a:lnTo>
                    <a:pt x="507" y="331"/>
                  </a:lnTo>
                  <a:lnTo>
                    <a:pt x="470" y="290"/>
                  </a:lnTo>
                  <a:lnTo>
                    <a:pt x="428" y="252"/>
                  </a:lnTo>
                  <a:lnTo>
                    <a:pt x="384" y="218"/>
                  </a:lnTo>
                  <a:lnTo>
                    <a:pt x="336" y="189"/>
                  </a:lnTo>
                  <a:lnTo>
                    <a:pt x="285" y="164"/>
                  </a:lnTo>
                  <a:lnTo>
                    <a:pt x="232" y="145"/>
                  </a:lnTo>
                  <a:lnTo>
                    <a:pt x="175" y="131"/>
                  </a:lnTo>
                  <a:lnTo>
                    <a:pt x="118" y="121"/>
                  </a:lnTo>
                  <a:lnTo>
                    <a:pt x="59" y="119"/>
                  </a:lnTo>
                  <a:lnTo>
                    <a:pt x="40" y="116"/>
                  </a:lnTo>
                  <a:lnTo>
                    <a:pt x="24" y="107"/>
                  </a:lnTo>
                  <a:lnTo>
                    <a:pt x="11" y="95"/>
                  </a:lnTo>
                  <a:lnTo>
                    <a:pt x="3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11" y="25"/>
                  </a:lnTo>
                  <a:lnTo>
                    <a:pt x="24" y="13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xmlns="" id="{B4513183-C789-436F-8F60-80C5878B9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5" y="2626"/>
              <a:ext cx="306" cy="306"/>
            </a:xfrm>
            <a:custGeom>
              <a:avLst/>
              <a:gdLst>
                <a:gd name="T0" fmla="*/ 2115 w 3370"/>
                <a:gd name="T1" fmla="*/ 2115 h 3372"/>
                <a:gd name="T2" fmla="*/ 2845 w 3370"/>
                <a:gd name="T3" fmla="*/ 3099 h 3372"/>
                <a:gd name="T4" fmla="*/ 2943 w 3370"/>
                <a:gd name="T5" fmla="*/ 3148 h 3372"/>
                <a:gd name="T6" fmla="*/ 3052 w 3370"/>
                <a:gd name="T7" fmla="*/ 3130 h 3372"/>
                <a:gd name="T8" fmla="*/ 3130 w 3370"/>
                <a:gd name="T9" fmla="*/ 3052 h 3372"/>
                <a:gd name="T10" fmla="*/ 3146 w 3370"/>
                <a:gd name="T11" fmla="*/ 2946 h 3372"/>
                <a:gd name="T12" fmla="*/ 3097 w 3370"/>
                <a:gd name="T13" fmla="*/ 2847 h 3372"/>
                <a:gd name="T14" fmla="*/ 1093 w 3370"/>
                <a:gd name="T15" fmla="*/ 232 h 3372"/>
                <a:gd name="T16" fmla="*/ 817 w 3370"/>
                <a:gd name="T17" fmla="*/ 313 h 3372"/>
                <a:gd name="T18" fmla="*/ 574 w 3370"/>
                <a:gd name="T19" fmla="*/ 469 h 3372"/>
                <a:gd name="T20" fmla="*/ 383 w 3370"/>
                <a:gd name="T21" fmla="*/ 690 h 3372"/>
                <a:gd name="T22" fmla="*/ 263 w 3370"/>
                <a:gd name="T23" fmla="*/ 952 h 3372"/>
                <a:gd name="T24" fmla="*/ 222 w 3370"/>
                <a:gd name="T25" fmla="*/ 1239 h 3372"/>
                <a:gd name="T26" fmla="*/ 263 w 3370"/>
                <a:gd name="T27" fmla="*/ 1527 h 3372"/>
                <a:gd name="T28" fmla="*/ 383 w 3370"/>
                <a:gd name="T29" fmla="*/ 1789 h 3372"/>
                <a:gd name="T30" fmla="*/ 574 w 3370"/>
                <a:gd name="T31" fmla="*/ 2009 h 3372"/>
                <a:gd name="T32" fmla="*/ 817 w 3370"/>
                <a:gd name="T33" fmla="*/ 2165 h 3372"/>
                <a:gd name="T34" fmla="*/ 1093 w 3370"/>
                <a:gd name="T35" fmla="*/ 2247 h 3372"/>
                <a:gd name="T36" fmla="*/ 1385 w 3370"/>
                <a:gd name="T37" fmla="*/ 2247 h 3372"/>
                <a:gd name="T38" fmla="*/ 1661 w 3370"/>
                <a:gd name="T39" fmla="*/ 2165 h 3372"/>
                <a:gd name="T40" fmla="*/ 1904 w 3370"/>
                <a:gd name="T41" fmla="*/ 2009 h 3372"/>
                <a:gd name="T42" fmla="*/ 2095 w 3370"/>
                <a:gd name="T43" fmla="*/ 1789 h 3372"/>
                <a:gd name="T44" fmla="*/ 2214 w 3370"/>
                <a:gd name="T45" fmla="*/ 1527 h 3372"/>
                <a:gd name="T46" fmla="*/ 2255 w 3370"/>
                <a:gd name="T47" fmla="*/ 1239 h 3372"/>
                <a:gd name="T48" fmla="*/ 2214 w 3370"/>
                <a:gd name="T49" fmla="*/ 952 h 3372"/>
                <a:gd name="T50" fmla="*/ 2095 w 3370"/>
                <a:gd name="T51" fmla="*/ 690 h 3372"/>
                <a:gd name="T52" fmla="*/ 1904 w 3370"/>
                <a:gd name="T53" fmla="*/ 469 h 3372"/>
                <a:gd name="T54" fmla="*/ 1661 w 3370"/>
                <a:gd name="T55" fmla="*/ 313 h 3372"/>
                <a:gd name="T56" fmla="*/ 1385 w 3370"/>
                <a:gd name="T57" fmla="*/ 232 h 3372"/>
                <a:gd name="T58" fmla="*/ 1321 w 3370"/>
                <a:gd name="T59" fmla="*/ 3 h 3372"/>
                <a:gd name="T60" fmla="*/ 1638 w 3370"/>
                <a:gd name="T61" fmla="*/ 66 h 3372"/>
                <a:gd name="T62" fmla="*/ 1926 w 3370"/>
                <a:gd name="T63" fmla="*/ 208 h 3372"/>
                <a:gd name="T64" fmla="*/ 2171 w 3370"/>
                <a:gd name="T65" fmla="*/ 423 h 3372"/>
                <a:gd name="T66" fmla="*/ 2351 w 3370"/>
                <a:gd name="T67" fmla="*/ 692 h 3372"/>
                <a:gd name="T68" fmla="*/ 2453 w 3370"/>
                <a:gd name="T69" fmla="*/ 996 h 3372"/>
                <a:gd name="T70" fmla="*/ 2475 w 3370"/>
                <a:gd name="T71" fmla="*/ 1322 h 3372"/>
                <a:gd name="T72" fmla="*/ 2411 w 3370"/>
                <a:gd name="T73" fmla="*/ 1639 h 3372"/>
                <a:gd name="T74" fmla="*/ 3285 w 3370"/>
                <a:gd name="T75" fmla="*/ 2725 h 3372"/>
                <a:gd name="T76" fmla="*/ 3361 w 3370"/>
                <a:gd name="T77" fmla="*/ 2885 h 3372"/>
                <a:gd name="T78" fmla="*/ 3361 w 3370"/>
                <a:gd name="T79" fmla="*/ 3060 h 3372"/>
                <a:gd name="T80" fmla="*/ 3285 w 3370"/>
                <a:gd name="T81" fmla="*/ 3220 h 3372"/>
                <a:gd name="T82" fmla="*/ 3144 w 3370"/>
                <a:gd name="T83" fmla="*/ 3333 h 3372"/>
                <a:gd name="T84" fmla="*/ 2972 w 3370"/>
                <a:gd name="T85" fmla="*/ 3372 h 3372"/>
                <a:gd name="T86" fmla="*/ 2798 w 3370"/>
                <a:gd name="T87" fmla="*/ 3333 h 3372"/>
                <a:gd name="T88" fmla="*/ 1786 w 3370"/>
                <a:gd name="T89" fmla="*/ 2351 h 3372"/>
                <a:gd name="T90" fmla="*/ 1483 w 3370"/>
                <a:gd name="T91" fmla="*/ 2455 h 3372"/>
                <a:gd name="T92" fmla="*/ 1156 w 3370"/>
                <a:gd name="T93" fmla="*/ 2475 h 3372"/>
                <a:gd name="T94" fmla="*/ 839 w 3370"/>
                <a:gd name="T95" fmla="*/ 2413 h 3372"/>
                <a:gd name="T96" fmla="*/ 552 w 3370"/>
                <a:gd name="T97" fmla="*/ 2271 h 3372"/>
                <a:gd name="T98" fmla="*/ 307 w 3370"/>
                <a:gd name="T99" fmla="*/ 2056 h 3372"/>
                <a:gd name="T100" fmla="*/ 127 w 3370"/>
                <a:gd name="T101" fmla="*/ 1787 h 3372"/>
                <a:gd name="T102" fmla="*/ 25 w 3370"/>
                <a:gd name="T103" fmla="*/ 1483 h 3372"/>
                <a:gd name="T104" fmla="*/ 3 w 3370"/>
                <a:gd name="T105" fmla="*/ 1157 h 3372"/>
                <a:gd name="T106" fmla="*/ 66 w 3370"/>
                <a:gd name="T107" fmla="*/ 840 h 3372"/>
                <a:gd name="T108" fmla="*/ 208 w 3370"/>
                <a:gd name="T109" fmla="*/ 553 h 3372"/>
                <a:gd name="T110" fmla="*/ 423 w 3370"/>
                <a:gd name="T111" fmla="*/ 307 h 3372"/>
                <a:gd name="T112" fmla="*/ 692 w 3370"/>
                <a:gd name="T113" fmla="*/ 127 h 3372"/>
                <a:gd name="T114" fmla="*/ 995 w 3370"/>
                <a:gd name="T115" fmla="*/ 24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0" h="3372">
                  <a:moveTo>
                    <a:pt x="2231" y="1981"/>
                  </a:moveTo>
                  <a:lnTo>
                    <a:pt x="2195" y="2027"/>
                  </a:lnTo>
                  <a:lnTo>
                    <a:pt x="2156" y="2072"/>
                  </a:lnTo>
                  <a:lnTo>
                    <a:pt x="2115" y="2115"/>
                  </a:lnTo>
                  <a:lnTo>
                    <a:pt x="2072" y="2156"/>
                  </a:lnTo>
                  <a:lnTo>
                    <a:pt x="2027" y="2195"/>
                  </a:lnTo>
                  <a:lnTo>
                    <a:pt x="1980" y="2232"/>
                  </a:lnTo>
                  <a:lnTo>
                    <a:pt x="2845" y="3099"/>
                  </a:lnTo>
                  <a:lnTo>
                    <a:pt x="2867" y="3116"/>
                  </a:lnTo>
                  <a:lnTo>
                    <a:pt x="2891" y="3130"/>
                  </a:lnTo>
                  <a:lnTo>
                    <a:pt x="2916" y="3142"/>
                  </a:lnTo>
                  <a:lnTo>
                    <a:pt x="2943" y="3148"/>
                  </a:lnTo>
                  <a:lnTo>
                    <a:pt x="2972" y="3150"/>
                  </a:lnTo>
                  <a:lnTo>
                    <a:pt x="2999" y="3148"/>
                  </a:lnTo>
                  <a:lnTo>
                    <a:pt x="3026" y="3142"/>
                  </a:lnTo>
                  <a:lnTo>
                    <a:pt x="3052" y="3130"/>
                  </a:lnTo>
                  <a:lnTo>
                    <a:pt x="3075" y="3116"/>
                  </a:lnTo>
                  <a:lnTo>
                    <a:pt x="3097" y="3099"/>
                  </a:lnTo>
                  <a:lnTo>
                    <a:pt x="3115" y="3076"/>
                  </a:lnTo>
                  <a:lnTo>
                    <a:pt x="3130" y="3052"/>
                  </a:lnTo>
                  <a:lnTo>
                    <a:pt x="3140" y="3027"/>
                  </a:lnTo>
                  <a:lnTo>
                    <a:pt x="3146" y="3000"/>
                  </a:lnTo>
                  <a:lnTo>
                    <a:pt x="3148" y="2972"/>
                  </a:lnTo>
                  <a:lnTo>
                    <a:pt x="3146" y="2946"/>
                  </a:lnTo>
                  <a:lnTo>
                    <a:pt x="3140" y="2919"/>
                  </a:lnTo>
                  <a:lnTo>
                    <a:pt x="3130" y="2893"/>
                  </a:lnTo>
                  <a:lnTo>
                    <a:pt x="3115" y="2869"/>
                  </a:lnTo>
                  <a:lnTo>
                    <a:pt x="3097" y="2847"/>
                  </a:lnTo>
                  <a:lnTo>
                    <a:pt x="2231" y="1981"/>
                  </a:lnTo>
                  <a:close/>
                  <a:moveTo>
                    <a:pt x="1239" y="222"/>
                  </a:moveTo>
                  <a:lnTo>
                    <a:pt x="1166" y="224"/>
                  </a:lnTo>
                  <a:lnTo>
                    <a:pt x="1093" y="232"/>
                  </a:lnTo>
                  <a:lnTo>
                    <a:pt x="1021" y="246"/>
                  </a:lnTo>
                  <a:lnTo>
                    <a:pt x="951" y="263"/>
                  </a:lnTo>
                  <a:lnTo>
                    <a:pt x="882" y="286"/>
                  </a:lnTo>
                  <a:lnTo>
                    <a:pt x="817" y="313"/>
                  </a:lnTo>
                  <a:lnTo>
                    <a:pt x="752" y="345"/>
                  </a:lnTo>
                  <a:lnTo>
                    <a:pt x="691" y="382"/>
                  </a:lnTo>
                  <a:lnTo>
                    <a:pt x="631" y="424"/>
                  </a:lnTo>
                  <a:lnTo>
                    <a:pt x="574" y="469"/>
                  </a:lnTo>
                  <a:lnTo>
                    <a:pt x="520" y="520"/>
                  </a:lnTo>
                  <a:lnTo>
                    <a:pt x="470" y="574"/>
                  </a:lnTo>
                  <a:lnTo>
                    <a:pt x="424" y="631"/>
                  </a:lnTo>
                  <a:lnTo>
                    <a:pt x="383" y="690"/>
                  </a:lnTo>
                  <a:lnTo>
                    <a:pt x="346" y="753"/>
                  </a:lnTo>
                  <a:lnTo>
                    <a:pt x="313" y="816"/>
                  </a:lnTo>
                  <a:lnTo>
                    <a:pt x="285" y="883"/>
                  </a:lnTo>
                  <a:lnTo>
                    <a:pt x="263" y="952"/>
                  </a:lnTo>
                  <a:lnTo>
                    <a:pt x="245" y="1022"/>
                  </a:lnTo>
                  <a:lnTo>
                    <a:pt x="232" y="1093"/>
                  </a:lnTo>
                  <a:lnTo>
                    <a:pt x="225" y="1165"/>
                  </a:lnTo>
                  <a:lnTo>
                    <a:pt x="222" y="1239"/>
                  </a:lnTo>
                  <a:lnTo>
                    <a:pt x="225" y="1313"/>
                  </a:lnTo>
                  <a:lnTo>
                    <a:pt x="232" y="1385"/>
                  </a:lnTo>
                  <a:lnTo>
                    <a:pt x="245" y="1457"/>
                  </a:lnTo>
                  <a:lnTo>
                    <a:pt x="263" y="1527"/>
                  </a:lnTo>
                  <a:lnTo>
                    <a:pt x="285" y="1596"/>
                  </a:lnTo>
                  <a:lnTo>
                    <a:pt x="313" y="1662"/>
                  </a:lnTo>
                  <a:lnTo>
                    <a:pt x="346" y="1726"/>
                  </a:lnTo>
                  <a:lnTo>
                    <a:pt x="383" y="1789"/>
                  </a:lnTo>
                  <a:lnTo>
                    <a:pt x="424" y="1848"/>
                  </a:lnTo>
                  <a:lnTo>
                    <a:pt x="470" y="1905"/>
                  </a:lnTo>
                  <a:lnTo>
                    <a:pt x="520" y="1959"/>
                  </a:lnTo>
                  <a:lnTo>
                    <a:pt x="574" y="2009"/>
                  </a:lnTo>
                  <a:lnTo>
                    <a:pt x="631" y="2055"/>
                  </a:lnTo>
                  <a:lnTo>
                    <a:pt x="691" y="2097"/>
                  </a:lnTo>
                  <a:lnTo>
                    <a:pt x="752" y="2134"/>
                  </a:lnTo>
                  <a:lnTo>
                    <a:pt x="817" y="2165"/>
                  </a:lnTo>
                  <a:lnTo>
                    <a:pt x="882" y="2193"/>
                  </a:lnTo>
                  <a:lnTo>
                    <a:pt x="951" y="2216"/>
                  </a:lnTo>
                  <a:lnTo>
                    <a:pt x="1021" y="2233"/>
                  </a:lnTo>
                  <a:lnTo>
                    <a:pt x="1093" y="2247"/>
                  </a:lnTo>
                  <a:lnTo>
                    <a:pt x="1166" y="2254"/>
                  </a:lnTo>
                  <a:lnTo>
                    <a:pt x="1239" y="2257"/>
                  </a:lnTo>
                  <a:lnTo>
                    <a:pt x="1312" y="2254"/>
                  </a:lnTo>
                  <a:lnTo>
                    <a:pt x="1385" y="2247"/>
                  </a:lnTo>
                  <a:lnTo>
                    <a:pt x="1456" y="2233"/>
                  </a:lnTo>
                  <a:lnTo>
                    <a:pt x="1527" y="2216"/>
                  </a:lnTo>
                  <a:lnTo>
                    <a:pt x="1595" y="2193"/>
                  </a:lnTo>
                  <a:lnTo>
                    <a:pt x="1661" y="2165"/>
                  </a:lnTo>
                  <a:lnTo>
                    <a:pt x="1726" y="2134"/>
                  </a:lnTo>
                  <a:lnTo>
                    <a:pt x="1787" y="2097"/>
                  </a:lnTo>
                  <a:lnTo>
                    <a:pt x="1847" y="2055"/>
                  </a:lnTo>
                  <a:lnTo>
                    <a:pt x="1904" y="2009"/>
                  </a:lnTo>
                  <a:lnTo>
                    <a:pt x="1958" y="1959"/>
                  </a:lnTo>
                  <a:lnTo>
                    <a:pt x="2008" y="1905"/>
                  </a:lnTo>
                  <a:lnTo>
                    <a:pt x="2054" y="1848"/>
                  </a:lnTo>
                  <a:lnTo>
                    <a:pt x="2095" y="1789"/>
                  </a:lnTo>
                  <a:lnTo>
                    <a:pt x="2132" y="1726"/>
                  </a:lnTo>
                  <a:lnTo>
                    <a:pt x="2164" y="1662"/>
                  </a:lnTo>
                  <a:lnTo>
                    <a:pt x="2192" y="1596"/>
                  </a:lnTo>
                  <a:lnTo>
                    <a:pt x="2214" y="1527"/>
                  </a:lnTo>
                  <a:lnTo>
                    <a:pt x="2233" y="1457"/>
                  </a:lnTo>
                  <a:lnTo>
                    <a:pt x="2245" y="1385"/>
                  </a:lnTo>
                  <a:lnTo>
                    <a:pt x="2253" y="1313"/>
                  </a:lnTo>
                  <a:lnTo>
                    <a:pt x="2255" y="1239"/>
                  </a:lnTo>
                  <a:lnTo>
                    <a:pt x="2253" y="1165"/>
                  </a:lnTo>
                  <a:lnTo>
                    <a:pt x="2245" y="1093"/>
                  </a:lnTo>
                  <a:lnTo>
                    <a:pt x="2233" y="1022"/>
                  </a:lnTo>
                  <a:lnTo>
                    <a:pt x="2214" y="952"/>
                  </a:lnTo>
                  <a:lnTo>
                    <a:pt x="2192" y="883"/>
                  </a:lnTo>
                  <a:lnTo>
                    <a:pt x="2164" y="816"/>
                  </a:lnTo>
                  <a:lnTo>
                    <a:pt x="2132" y="753"/>
                  </a:lnTo>
                  <a:lnTo>
                    <a:pt x="2095" y="690"/>
                  </a:lnTo>
                  <a:lnTo>
                    <a:pt x="2054" y="631"/>
                  </a:lnTo>
                  <a:lnTo>
                    <a:pt x="2008" y="574"/>
                  </a:lnTo>
                  <a:lnTo>
                    <a:pt x="1958" y="520"/>
                  </a:lnTo>
                  <a:lnTo>
                    <a:pt x="1904" y="469"/>
                  </a:lnTo>
                  <a:lnTo>
                    <a:pt x="1847" y="424"/>
                  </a:lnTo>
                  <a:lnTo>
                    <a:pt x="1787" y="382"/>
                  </a:lnTo>
                  <a:lnTo>
                    <a:pt x="1726" y="345"/>
                  </a:lnTo>
                  <a:lnTo>
                    <a:pt x="1661" y="313"/>
                  </a:lnTo>
                  <a:lnTo>
                    <a:pt x="1595" y="286"/>
                  </a:lnTo>
                  <a:lnTo>
                    <a:pt x="1527" y="263"/>
                  </a:lnTo>
                  <a:lnTo>
                    <a:pt x="1456" y="246"/>
                  </a:lnTo>
                  <a:lnTo>
                    <a:pt x="1385" y="232"/>
                  </a:lnTo>
                  <a:lnTo>
                    <a:pt x="1312" y="224"/>
                  </a:lnTo>
                  <a:lnTo>
                    <a:pt x="1239" y="222"/>
                  </a:lnTo>
                  <a:close/>
                  <a:moveTo>
                    <a:pt x="1239" y="0"/>
                  </a:moveTo>
                  <a:lnTo>
                    <a:pt x="1321" y="3"/>
                  </a:lnTo>
                  <a:lnTo>
                    <a:pt x="1403" y="10"/>
                  </a:lnTo>
                  <a:lnTo>
                    <a:pt x="1483" y="24"/>
                  </a:lnTo>
                  <a:lnTo>
                    <a:pt x="1561" y="42"/>
                  </a:lnTo>
                  <a:lnTo>
                    <a:pt x="1638" y="66"/>
                  </a:lnTo>
                  <a:lnTo>
                    <a:pt x="1713" y="94"/>
                  </a:lnTo>
                  <a:lnTo>
                    <a:pt x="1786" y="127"/>
                  </a:lnTo>
                  <a:lnTo>
                    <a:pt x="1857" y="165"/>
                  </a:lnTo>
                  <a:lnTo>
                    <a:pt x="1926" y="208"/>
                  </a:lnTo>
                  <a:lnTo>
                    <a:pt x="1992" y="255"/>
                  </a:lnTo>
                  <a:lnTo>
                    <a:pt x="2054" y="307"/>
                  </a:lnTo>
                  <a:lnTo>
                    <a:pt x="2115" y="364"/>
                  </a:lnTo>
                  <a:lnTo>
                    <a:pt x="2171" y="423"/>
                  </a:lnTo>
                  <a:lnTo>
                    <a:pt x="2223" y="487"/>
                  </a:lnTo>
                  <a:lnTo>
                    <a:pt x="2270" y="553"/>
                  </a:lnTo>
                  <a:lnTo>
                    <a:pt x="2313" y="621"/>
                  </a:lnTo>
                  <a:lnTo>
                    <a:pt x="2351" y="692"/>
                  </a:lnTo>
                  <a:lnTo>
                    <a:pt x="2384" y="765"/>
                  </a:lnTo>
                  <a:lnTo>
                    <a:pt x="2411" y="840"/>
                  </a:lnTo>
                  <a:lnTo>
                    <a:pt x="2435" y="917"/>
                  </a:lnTo>
                  <a:lnTo>
                    <a:pt x="2453" y="996"/>
                  </a:lnTo>
                  <a:lnTo>
                    <a:pt x="2467" y="1076"/>
                  </a:lnTo>
                  <a:lnTo>
                    <a:pt x="2475" y="1157"/>
                  </a:lnTo>
                  <a:lnTo>
                    <a:pt x="2477" y="1239"/>
                  </a:lnTo>
                  <a:lnTo>
                    <a:pt x="2475" y="1322"/>
                  </a:lnTo>
                  <a:lnTo>
                    <a:pt x="2467" y="1403"/>
                  </a:lnTo>
                  <a:lnTo>
                    <a:pt x="2453" y="1483"/>
                  </a:lnTo>
                  <a:lnTo>
                    <a:pt x="2435" y="1562"/>
                  </a:lnTo>
                  <a:lnTo>
                    <a:pt x="2411" y="1639"/>
                  </a:lnTo>
                  <a:lnTo>
                    <a:pt x="2384" y="1714"/>
                  </a:lnTo>
                  <a:lnTo>
                    <a:pt x="2351" y="1787"/>
                  </a:lnTo>
                  <a:lnTo>
                    <a:pt x="3254" y="2690"/>
                  </a:lnTo>
                  <a:lnTo>
                    <a:pt x="3285" y="2725"/>
                  </a:lnTo>
                  <a:lnTo>
                    <a:pt x="3310" y="2762"/>
                  </a:lnTo>
                  <a:lnTo>
                    <a:pt x="3332" y="2802"/>
                  </a:lnTo>
                  <a:lnTo>
                    <a:pt x="3348" y="2843"/>
                  </a:lnTo>
                  <a:lnTo>
                    <a:pt x="3361" y="2885"/>
                  </a:lnTo>
                  <a:lnTo>
                    <a:pt x="3368" y="2929"/>
                  </a:lnTo>
                  <a:lnTo>
                    <a:pt x="3370" y="2972"/>
                  </a:lnTo>
                  <a:lnTo>
                    <a:pt x="3368" y="3017"/>
                  </a:lnTo>
                  <a:lnTo>
                    <a:pt x="3361" y="3060"/>
                  </a:lnTo>
                  <a:lnTo>
                    <a:pt x="3348" y="3102"/>
                  </a:lnTo>
                  <a:lnTo>
                    <a:pt x="3332" y="3143"/>
                  </a:lnTo>
                  <a:lnTo>
                    <a:pt x="3310" y="3183"/>
                  </a:lnTo>
                  <a:lnTo>
                    <a:pt x="3285" y="3220"/>
                  </a:lnTo>
                  <a:lnTo>
                    <a:pt x="3254" y="3255"/>
                  </a:lnTo>
                  <a:lnTo>
                    <a:pt x="3220" y="3286"/>
                  </a:lnTo>
                  <a:lnTo>
                    <a:pt x="3183" y="3311"/>
                  </a:lnTo>
                  <a:lnTo>
                    <a:pt x="3144" y="3333"/>
                  </a:lnTo>
                  <a:lnTo>
                    <a:pt x="3103" y="3349"/>
                  </a:lnTo>
                  <a:lnTo>
                    <a:pt x="3061" y="3361"/>
                  </a:lnTo>
                  <a:lnTo>
                    <a:pt x="3017" y="3370"/>
                  </a:lnTo>
                  <a:lnTo>
                    <a:pt x="2972" y="3372"/>
                  </a:lnTo>
                  <a:lnTo>
                    <a:pt x="2925" y="3370"/>
                  </a:lnTo>
                  <a:lnTo>
                    <a:pt x="2881" y="3361"/>
                  </a:lnTo>
                  <a:lnTo>
                    <a:pt x="2839" y="3349"/>
                  </a:lnTo>
                  <a:lnTo>
                    <a:pt x="2798" y="3333"/>
                  </a:lnTo>
                  <a:lnTo>
                    <a:pt x="2759" y="3311"/>
                  </a:lnTo>
                  <a:lnTo>
                    <a:pt x="2723" y="3286"/>
                  </a:lnTo>
                  <a:lnTo>
                    <a:pt x="2689" y="3255"/>
                  </a:lnTo>
                  <a:lnTo>
                    <a:pt x="1786" y="2351"/>
                  </a:lnTo>
                  <a:lnTo>
                    <a:pt x="1713" y="2384"/>
                  </a:lnTo>
                  <a:lnTo>
                    <a:pt x="1638" y="2413"/>
                  </a:lnTo>
                  <a:lnTo>
                    <a:pt x="1561" y="2436"/>
                  </a:lnTo>
                  <a:lnTo>
                    <a:pt x="1483" y="2455"/>
                  </a:lnTo>
                  <a:lnTo>
                    <a:pt x="1403" y="2467"/>
                  </a:lnTo>
                  <a:lnTo>
                    <a:pt x="1321" y="2475"/>
                  </a:lnTo>
                  <a:lnTo>
                    <a:pt x="1239" y="2479"/>
                  </a:lnTo>
                  <a:lnTo>
                    <a:pt x="1156" y="2475"/>
                  </a:lnTo>
                  <a:lnTo>
                    <a:pt x="1075" y="2467"/>
                  </a:lnTo>
                  <a:lnTo>
                    <a:pt x="995" y="2455"/>
                  </a:lnTo>
                  <a:lnTo>
                    <a:pt x="916" y="2436"/>
                  </a:lnTo>
                  <a:lnTo>
                    <a:pt x="839" y="2413"/>
                  </a:lnTo>
                  <a:lnTo>
                    <a:pt x="764" y="2385"/>
                  </a:lnTo>
                  <a:lnTo>
                    <a:pt x="692" y="2351"/>
                  </a:lnTo>
                  <a:lnTo>
                    <a:pt x="621" y="2313"/>
                  </a:lnTo>
                  <a:lnTo>
                    <a:pt x="552" y="2271"/>
                  </a:lnTo>
                  <a:lnTo>
                    <a:pt x="486" y="2224"/>
                  </a:lnTo>
                  <a:lnTo>
                    <a:pt x="423" y="2172"/>
                  </a:lnTo>
                  <a:lnTo>
                    <a:pt x="363" y="2115"/>
                  </a:lnTo>
                  <a:lnTo>
                    <a:pt x="307" y="2056"/>
                  </a:lnTo>
                  <a:lnTo>
                    <a:pt x="255" y="1992"/>
                  </a:lnTo>
                  <a:lnTo>
                    <a:pt x="208" y="1926"/>
                  </a:lnTo>
                  <a:lnTo>
                    <a:pt x="165" y="1857"/>
                  </a:lnTo>
                  <a:lnTo>
                    <a:pt x="127" y="1787"/>
                  </a:lnTo>
                  <a:lnTo>
                    <a:pt x="94" y="1714"/>
                  </a:lnTo>
                  <a:lnTo>
                    <a:pt x="66" y="1639"/>
                  </a:lnTo>
                  <a:lnTo>
                    <a:pt x="42" y="1562"/>
                  </a:lnTo>
                  <a:lnTo>
                    <a:pt x="25" y="1483"/>
                  </a:lnTo>
                  <a:lnTo>
                    <a:pt x="11" y="1403"/>
                  </a:lnTo>
                  <a:lnTo>
                    <a:pt x="3" y="1322"/>
                  </a:lnTo>
                  <a:lnTo>
                    <a:pt x="0" y="1239"/>
                  </a:lnTo>
                  <a:lnTo>
                    <a:pt x="3" y="1157"/>
                  </a:lnTo>
                  <a:lnTo>
                    <a:pt x="11" y="1076"/>
                  </a:lnTo>
                  <a:lnTo>
                    <a:pt x="25" y="996"/>
                  </a:lnTo>
                  <a:lnTo>
                    <a:pt x="42" y="917"/>
                  </a:lnTo>
                  <a:lnTo>
                    <a:pt x="66" y="840"/>
                  </a:lnTo>
                  <a:lnTo>
                    <a:pt x="94" y="765"/>
                  </a:lnTo>
                  <a:lnTo>
                    <a:pt x="127" y="692"/>
                  </a:lnTo>
                  <a:lnTo>
                    <a:pt x="165" y="620"/>
                  </a:lnTo>
                  <a:lnTo>
                    <a:pt x="208" y="553"/>
                  </a:lnTo>
                  <a:lnTo>
                    <a:pt x="255" y="487"/>
                  </a:lnTo>
                  <a:lnTo>
                    <a:pt x="307" y="423"/>
                  </a:lnTo>
                  <a:lnTo>
                    <a:pt x="363" y="364"/>
                  </a:lnTo>
                  <a:lnTo>
                    <a:pt x="423" y="307"/>
                  </a:lnTo>
                  <a:lnTo>
                    <a:pt x="486" y="255"/>
                  </a:lnTo>
                  <a:lnTo>
                    <a:pt x="552" y="208"/>
                  </a:lnTo>
                  <a:lnTo>
                    <a:pt x="621" y="165"/>
                  </a:lnTo>
                  <a:lnTo>
                    <a:pt x="692" y="127"/>
                  </a:lnTo>
                  <a:lnTo>
                    <a:pt x="764" y="94"/>
                  </a:lnTo>
                  <a:lnTo>
                    <a:pt x="839" y="66"/>
                  </a:lnTo>
                  <a:lnTo>
                    <a:pt x="916" y="42"/>
                  </a:lnTo>
                  <a:lnTo>
                    <a:pt x="995" y="24"/>
                  </a:lnTo>
                  <a:lnTo>
                    <a:pt x="1075" y="10"/>
                  </a:lnTo>
                  <a:lnTo>
                    <a:pt x="1156" y="3"/>
                  </a:lnTo>
                  <a:lnTo>
                    <a:pt x="1239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988">
            <a:extLst>
              <a:ext uri="{FF2B5EF4-FFF2-40B4-BE49-F238E27FC236}">
                <a16:creationId xmlns:a16="http://schemas.microsoft.com/office/drawing/2014/main" xmlns="" id="{F097DE94-07DA-44DF-B71C-312145ED0716}"/>
              </a:ext>
            </a:extLst>
          </p:cNvPr>
          <p:cNvGrpSpPr/>
          <p:nvPr/>
        </p:nvGrpSpPr>
        <p:grpSpPr>
          <a:xfrm>
            <a:off x="295974" y="2986525"/>
            <a:ext cx="203620" cy="348372"/>
            <a:chOff x="6613525" y="3800475"/>
            <a:chExt cx="1603375" cy="2743200"/>
          </a:xfrm>
          <a:solidFill>
            <a:schemeClr val="bg2">
              <a:lumMod val="10000"/>
            </a:schemeClr>
          </a:solidFill>
        </p:grpSpPr>
        <p:sp>
          <p:nvSpPr>
            <p:cNvPr id="13" name="Freeform 1274">
              <a:extLst>
                <a:ext uri="{FF2B5EF4-FFF2-40B4-BE49-F238E27FC236}">
                  <a16:creationId xmlns:a16="http://schemas.microsoft.com/office/drawing/2014/main" xmlns="" id="{9CA3865E-725F-434E-A921-E2FAC15D2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525" y="3800475"/>
              <a:ext cx="1603375" cy="2743200"/>
            </a:xfrm>
            <a:custGeom>
              <a:avLst/>
              <a:gdLst>
                <a:gd name="T0" fmla="*/ 873 w 2019"/>
                <a:gd name="T1" fmla="*/ 301 h 3458"/>
                <a:gd name="T2" fmla="*/ 684 w 2019"/>
                <a:gd name="T3" fmla="*/ 365 h 3458"/>
                <a:gd name="T4" fmla="*/ 523 w 2019"/>
                <a:gd name="T5" fmla="*/ 476 h 3458"/>
                <a:gd name="T6" fmla="*/ 398 w 2019"/>
                <a:gd name="T7" fmla="*/ 626 h 3458"/>
                <a:gd name="T8" fmla="*/ 317 w 2019"/>
                <a:gd name="T9" fmla="*/ 806 h 3458"/>
                <a:gd name="T10" fmla="*/ 288 w 2019"/>
                <a:gd name="T11" fmla="*/ 1009 h 3458"/>
                <a:gd name="T12" fmla="*/ 302 w 2019"/>
                <a:gd name="T13" fmla="*/ 1115 h 3458"/>
                <a:gd name="T14" fmla="*/ 339 w 2019"/>
                <a:gd name="T15" fmla="*/ 1268 h 3458"/>
                <a:gd name="T16" fmla="*/ 399 w 2019"/>
                <a:gd name="T17" fmla="*/ 1463 h 3458"/>
                <a:gd name="T18" fmla="*/ 482 w 2019"/>
                <a:gd name="T19" fmla="*/ 1696 h 3458"/>
                <a:gd name="T20" fmla="*/ 584 w 2019"/>
                <a:gd name="T21" fmla="*/ 1963 h 3458"/>
                <a:gd name="T22" fmla="*/ 710 w 2019"/>
                <a:gd name="T23" fmla="*/ 2276 h 3458"/>
                <a:gd name="T24" fmla="*/ 1006 w 2019"/>
                <a:gd name="T25" fmla="*/ 2959 h 3458"/>
                <a:gd name="T26" fmla="*/ 1113 w 2019"/>
                <a:gd name="T27" fmla="*/ 2733 h 3458"/>
                <a:gd name="T28" fmla="*/ 1355 w 2019"/>
                <a:gd name="T29" fmla="*/ 2166 h 3458"/>
                <a:gd name="T30" fmla="*/ 1473 w 2019"/>
                <a:gd name="T31" fmla="*/ 1869 h 3458"/>
                <a:gd name="T32" fmla="*/ 1568 w 2019"/>
                <a:gd name="T33" fmla="*/ 1615 h 3458"/>
                <a:gd name="T34" fmla="*/ 1643 w 2019"/>
                <a:gd name="T35" fmla="*/ 1394 h 3458"/>
                <a:gd name="T36" fmla="*/ 1696 w 2019"/>
                <a:gd name="T37" fmla="*/ 1213 h 3458"/>
                <a:gd name="T38" fmla="*/ 1725 w 2019"/>
                <a:gd name="T39" fmla="*/ 1075 h 3458"/>
                <a:gd name="T40" fmla="*/ 1728 w 2019"/>
                <a:gd name="T41" fmla="*/ 939 h 3458"/>
                <a:gd name="T42" fmla="*/ 1681 w 2019"/>
                <a:gd name="T43" fmla="*/ 744 h 3458"/>
                <a:gd name="T44" fmla="*/ 1584 w 2019"/>
                <a:gd name="T45" fmla="*/ 572 h 3458"/>
                <a:gd name="T46" fmla="*/ 1446 w 2019"/>
                <a:gd name="T47" fmla="*/ 435 h 3458"/>
                <a:gd name="T48" fmla="*/ 1275 w 2019"/>
                <a:gd name="T49" fmla="*/ 339 h 3458"/>
                <a:gd name="T50" fmla="*/ 1080 w 2019"/>
                <a:gd name="T51" fmla="*/ 292 h 3458"/>
                <a:gd name="T52" fmla="*/ 1093 w 2019"/>
                <a:gd name="T53" fmla="*/ 4 h 3458"/>
                <a:gd name="T54" fmla="*/ 1329 w 2019"/>
                <a:gd name="T55" fmla="*/ 52 h 3458"/>
                <a:gd name="T56" fmla="*/ 1542 w 2019"/>
                <a:gd name="T57" fmla="*/ 151 h 3458"/>
                <a:gd name="T58" fmla="*/ 1723 w 2019"/>
                <a:gd name="T59" fmla="*/ 295 h 3458"/>
                <a:gd name="T60" fmla="*/ 1869 w 2019"/>
                <a:gd name="T61" fmla="*/ 477 h 3458"/>
                <a:gd name="T62" fmla="*/ 1968 w 2019"/>
                <a:gd name="T63" fmla="*/ 689 h 3458"/>
                <a:gd name="T64" fmla="*/ 2016 w 2019"/>
                <a:gd name="T65" fmla="*/ 926 h 3458"/>
                <a:gd name="T66" fmla="*/ 2013 w 2019"/>
                <a:gd name="T67" fmla="*/ 1100 h 3458"/>
                <a:gd name="T68" fmla="*/ 1978 w 2019"/>
                <a:gd name="T69" fmla="*/ 1273 h 3458"/>
                <a:gd name="T70" fmla="*/ 1916 w 2019"/>
                <a:gd name="T71" fmla="*/ 1492 h 3458"/>
                <a:gd name="T72" fmla="*/ 1826 w 2019"/>
                <a:gd name="T73" fmla="*/ 1753 h 3458"/>
                <a:gd name="T74" fmla="*/ 1711 w 2019"/>
                <a:gd name="T75" fmla="*/ 2055 h 3458"/>
                <a:gd name="T76" fmla="*/ 1576 w 2019"/>
                <a:gd name="T77" fmla="*/ 2388 h 3458"/>
                <a:gd name="T78" fmla="*/ 1276 w 2019"/>
                <a:gd name="T79" fmla="*/ 3077 h 3458"/>
                <a:gd name="T80" fmla="*/ 1178 w 2019"/>
                <a:gd name="T81" fmla="*/ 3294 h 3458"/>
                <a:gd name="T82" fmla="*/ 1146 w 2019"/>
                <a:gd name="T83" fmla="*/ 3362 h 3458"/>
                <a:gd name="T84" fmla="*/ 1109 w 2019"/>
                <a:gd name="T85" fmla="*/ 3419 h 3458"/>
                <a:gd name="T86" fmla="*/ 1046 w 2019"/>
                <a:gd name="T87" fmla="*/ 3455 h 3458"/>
                <a:gd name="T88" fmla="*/ 974 w 2019"/>
                <a:gd name="T89" fmla="*/ 3454 h 3458"/>
                <a:gd name="T90" fmla="*/ 909 w 2019"/>
                <a:gd name="T91" fmla="*/ 3419 h 3458"/>
                <a:gd name="T92" fmla="*/ 873 w 2019"/>
                <a:gd name="T93" fmla="*/ 3362 h 3458"/>
                <a:gd name="T94" fmla="*/ 841 w 2019"/>
                <a:gd name="T95" fmla="*/ 3294 h 3458"/>
                <a:gd name="T96" fmla="*/ 743 w 2019"/>
                <a:gd name="T97" fmla="*/ 3077 h 3458"/>
                <a:gd name="T98" fmla="*/ 444 w 2019"/>
                <a:gd name="T99" fmla="*/ 2386 h 3458"/>
                <a:gd name="T100" fmla="*/ 310 w 2019"/>
                <a:gd name="T101" fmla="*/ 2056 h 3458"/>
                <a:gd name="T102" fmla="*/ 195 w 2019"/>
                <a:gd name="T103" fmla="*/ 1753 h 3458"/>
                <a:gd name="T104" fmla="*/ 105 w 2019"/>
                <a:gd name="T105" fmla="*/ 1491 h 3458"/>
                <a:gd name="T106" fmla="*/ 42 w 2019"/>
                <a:gd name="T107" fmla="*/ 1272 h 3458"/>
                <a:gd name="T108" fmla="*/ 7 w 2019"/>
                <a:gd name="T109" fmla="*/ 1099 h 3458"/>
                <a:gd name="T110" fmla="*/ 3 w 2019"/>
                <a:gd name="T111" fmla="*/ 926 h 3458"/>
                <a:gd name="T112" fmla="*/ 51 w 2019"/>
                <a:gd name="T113" fmla="*/ 689 h 3458"/>
                <a:gd name="T114" fmla="*/ 151 w 2019"/>
                <a:gd name="T115" fmla="*/ 477 h 3458"/>
                <a:gd name="T116" fmla="*/ 296 w 2019"/>
                <a:gd name="T117" fmla="*/ 295 h 3458"/>
                <a:gd name="T118" fmla="*/ 478 w 2019"/>
                <a:gd name="T119" fmla="*/ 151 h 3458"/>
                <a:gd name="T120" fmla="*/ 691 w 2019"/>
                <a:gd name="T121" fmla="*/ 52 h 3458"/>
                <a:gd name="T122" fmla="*/ 927 w 2019"/>
                <a:gd name="T123" fmla="*/ 4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19" h="3458">
                  <a:moveTo>
                    <a:pt x="1010" y="289"/>
                  </a:moveTo>
                  <a:lnTo>
                    <a:pt x="940" y="292"/>
                  </a:lnTo>
                  <a:lnTo>
                    <a:pt x="873" y="301"/>
                  </a:lnTo>
                  <a:lnTo>
                    <a:pt x="808" y="317"/>
                  </a:lnTo>
                  <a:lnTo>
                    <a:pt x="744" y="339"/>
                  </a:lnTo>
                  <a:lnTo>
                    <a:pt x="684" y="365"/>
                  </a:lnTo>
                  <a:lnTo>
                    <a:pt x="627" y="398"/>
                  </a:lnTo>
                  <a:lnTo>
                    <a:pt x="574" y="435"/>
                  </a:lnTo>
                  <a:lnTo>
                    <a:pt x="523" y="476"/>
                  </a:lnTo>
                  <a:lnTo>
                    <a:pt x="478" y="522"/>
                  </a:lnTo>
                  <a:lnTo>
                    <a:pt x="435" y="572"/>
                  </a:lnTo>
                  <a:lnTo>
                    <a:pt x="398" y="626"/>
                  </a:lnTo>
                  <a:lnTo>
                    <a:pt x="366" y="684"/>
                  </a:lnTo>
                  <a:lnTo>
                    <a:pt x="339" y="744"/>
                  </a:lnTo>
                  <a:lnTo>
                    <a:pt x="317" y="806"/>
                  </a:lnTo>
                  <a:lnTo>
                    <a:pt x="302" y="872"/>
                  </a:lnTo>
                  <a:lnTo>
                    <a:pt x="292" y="939"/>
                  </a:lnTo>
                  <a:lnTo>
                    <a:pt x="288" y="1009"/>
                  </a:lnTo>
                  <a:lnTo>
                    <a:pt x="290" y="1039"/>
                  </a:lnTo>
                  <a:lnTo>
                    <a:pt x="294" y="1075"/>
                  </a:lnTo>
                  <a:lnTo>
                    <a:pt x="302" y="1115"/>
                  </a:lnTo>
                  <a:lnTo>
                    <a:pt x="311" y="1161"/>
                  </a:lnTo>
                  <a:lnTo>
                    <a:pt x="323" y="1212"/>
                  </a:lnTo>
                  <a:lnTo>
                    <a:pt x="339" y="1268"/>
                  </a:lnTo>
                  <a:lnTo>
                    <a:pt x="356" y="1329"/>
                  </a:lnTo>
                  <a:lnTo>
                    <a:pt x="377" y="1393"/>
                  </a:lnTo>
                  <a:lnTo>
                    <a:pt x="399" y="1463"/>
                  </a:lnTo>
                  <a:lnTo>
                    <a:pt x="424" y="1536"/>
                  </a:lnTo>
                  <a:lnTo>
                    <a:pt x="451" y="1614"/>
                  </a:lnTo>
                  <a:lnTo>
                    <a:pt x="482" y="1696"/>
                  </a:lnTo>
                  <a:lnTo>
                    <a:pt x="514" y="1781"/>
                  </a:lnTo>
                  <a:lnTo>
                    <a:pt x="547" y="1870"/>
                  </a:lnTo>
                  <a:lnTo>
                    <a:pt x="584" y="1963"/>
                  </a:lnTo>
                  <a:lnTo>
                    <a:pt x="622" y="2059"/>
                  </a:lnTo>
                  <a:lnTo>
                    <a:pt x="665" y="2165"/>
                  </a:lnTo>
                  <a:lnTo>
                    <a:pt x="710" y="2276"/>
                  </a:lnTo>
                  <a:lnTo>
                    <a:pt x="806" y="2503"/>
                  </a:lnTo>
                  <a:lnTo>
                    <a:pt x="906" y="2732"/>
                  </a:lnTo>
                  <a:lnTo>
                    <a:pt x="1006" y="2959"/>
                  </a:lnTo>
                  <a:lnTo>
                    <a:pt x="1010" y="2967"/>
                  </a:lnTo>
                  <a:lnTo>
                    <a:pt x="1013" y="2959"/>
                  </a:lnTo>
                  <a:lnTo>
                    <a:pt x="1113" y="2733"/>
                  </a:lnTo>
                  <a:lnTo>
                    <a:pt x="1213" y="2505"/>
                  </a:lnTo>
                  <a:lnTo>
                    <a:pt x="1309" y="2278"/>
                  </a:lnTo>
                  <a:lnTo>
                    <a:pt x="1355" y="2166"/>
                  </a:lnTo>
                  <a:lnTo>
                    <a:pt x="1400" y="2057"/>
                  </a:lnTo>
                  <a:lnTo>
                    <a:pt x="1437" y="1962"/>
                  </a:lnTo>
                  <a:lnTo>
                    <a:pt x="1473" y="1869"/>
                  </a:lnTo>
                  <a:lnTo>
                    <a:pt x="1507" y="1781"/>
                  </a:lnTo>
                  <a:lnTo>
                    <a:pt x="1539" y="1696"/>
                  </a:lnTo>
                  <a:lnTo>
                    <a:pt x="1568" y="1615"/>
                  </a:lnTo>
                  <a:lnTo>
                    <a:pt x="1595" y="1537"/>
                  </a:lnTo>
                  <a:lnTo>
                    <a:pt x="1621" y="1463"/>
                  </a:lnTo>
                  <a:lnTo>
                    <a:pt x="1643" y="1394"/>
                  </a:lnTo>
                  <a:lnTo>
                    <a:pt x="1663" y="1330"/>
                  </a:lnTo>
                  <a:lnTo>
                    <a:pt x="1681" y="1269"/>
                  </a:lnTo>
                  <a:lnTo>
                    <a:pt x="1696" y="1213"/>
                  </a:lnTo>
                  <a:lnTo>
                    <a:pt x="1708" y="1162"/>
                  </a:lnTo>
                  <a:lnTo>
                    <a:pt x="1718" y="1116"/>
                  </a:lnTo>
                  <a:lnTo>
                    <a:pt x="1725" y="1075"/>
                  </a:lnTo>
                  <a:lnTo>
                    <a:pt x="1730" y="1040"/>
                  </a:lnTo>
                  <a:lnTo>
                    <a:pt x="1731" y="1009"/>
                  </a:lnTo>
                  <a:lnTo>
                    <a:pt x="1728" y="939"/>
                  </a:lnTo>
                  <a:lnTo>
                    <a:pt x="1718" y="872"/>
                  </a:lnTo>
                  <a:lnTo>
                    <a:pt x="1702" y="806"/>
                  </a:lnTo>
                  <a:lnTo>
                    <a:pt x="1681" y="744"/>
                  </a:lnTo>
                  <a:lnTo>
                    <a:pt x="1653" y="684"/>
                  </a:lnTo>
                  <a:lnTo>
                    <a:pt x="1622" y="626"/>
                  </a:lnTo>
                  <a:lnTo>
                    <a:pt x="1584" y="572"/>
                  </a:lnTo>
                  <a:lnTo>
                    <a:pt x="1542" y="522"/>
                  </a:lnTo>
                  <a:lnTo>
                    <a:pt x="1496" y="476"/>
                  </a:lnTo>
                  <a:lnTo>
                    <a:pt x="1446" y="435"/>
                  </a:lnTo>
                  <a:lnTo>
                    <a:pt x="1392" y="398"/>
                  </a:lnTo>
                  <a:lnTo>
                    <a:pt x="1335" y="365"/>
                  </a:lnTo>
                  <a:lnTo>
                    <a:pt x="1275" y="339"/>
                  </a:lnTo>
                  <a:lnTo>
                    <a:pt x="1212" y="317"/>
                  </a:lnTo>
                  <a:lnTo>
                    <a:pt x="1146" y="301"/>
                  </a:lnTo>
                  <a:lnTo>
                    <a:pt x="1080" y="292"/>
                  </a:lnTo>
                  <a:lnTo>
                    <a:pt x="1010" y="289"/>
                  </a:lnTo>
                  <a:close/>
                  <a:moveTo>
                    <a:pt x="1010" y="0"/>
                  </a:moveTo>
                  <a:lnTo>
                    <a:pt x="1093" y="4"/>
                  </a:lnTo>
                  <a:lnTo>
                    <a:pt x="1174" y="13"/>
                  </a:lnTo>
                  <a:lnTo>
                    <a:pt x="1252" y="29"/>
                  </a:lnTo>
                  <a:lnTo>
                    <a:pt x="1329" y="52"/>
                  </a:lnTo>
                  <a:lnTo>
                    <a:pt x="1403" y="79"/>
                  </a:lnTo>
                  <a:lnTo>
                    <a:pt x="1474" y="113"/>
                  </a:lnTo>
                  <a:lnTo>
                    <a:pt x="1542" y="151"/>
                  </a:lnTo>
                  <a:lnTo>
                    <a:pt x="1606" y="195"/>
                  </a:lnTo>
                  <a:lnTo>
                    <a:pt x="1666" y="243"/>
                  </a:lnTo>
                  <a:lnTo>
                    <a:pt x="1723" y="295"/>
                  </a:lnTo>
                  <a:lnTo>
                    <a:pt x="1777" y="352"/>
                  </a:lnTo>
                  <a:lnTo>
                    <a:pt x="1825" y="413"/>
                  </a:lnTo>
                  <a:lnTo>
                    <a:pt x="1869" y="477"/>
                  </a:lnTo>
                  <a:lnTo>
                    <a:pt x="1907" y="545"/>
                  </a:lnTo>
                  <a:lnTo>
                    <a:pt x="1940" y="616"/>
                  </a:lnTo>
                  <a:lnTo>
                    <a:pt x="1968" y="689"/>
                  </a:lnTo>
                  <a:lnTo>
                    <a:pt x="1990" y="766"/>
                  </a:lnTo>
                  <a:lnTo>
                    <a:pt x="2006" y="845"/>
                  </a:lnTo>
                  <a:lnTo>
                    <a:pt x="2016" y="926"/>
                  </a:lnTo>
                  <a:lnTo>
                    <a:pt x="2019" y="1009"/>
                  </a:lnTo>
                  <a:lnTo>
                    <a:pt x="2017" y="1052"/>
                  </a:lnTo>
                  <a:lnTo>
                    <a:pt x="2013" y="1100"/>
                  </a:lnTo>
                  <a:lnTo>
                    <a:pt x="2004" y="1152"/>
                  </a:lnTo>
                  <a:lnTo>
                    <a:pt x="1993" y="1211"/>
                  </a:lnTo>
                  <a:lnTo>
                    <a:pt x="1978" y="1273"/>
                  </a:lnTo>
                  <a:lnTo>
                    <a:pt x="1960" y="1342"/>
                  </a:lnTo>
                  <a:lnTo>
                    <a:pt x="1940" y="1414"/>
                  </a:lnTo>
                  <a:lnTo>
                    <a:pt x="1916" y="1492"/>
                  </a:lnTo>
                  <a:lnTo>
                    <a:pt x="1888" y="1575"/>
                  </a:lnTo>
                  <a:lnTo>
                    <a:pt x="1859" y="1661"/>
                  </a:lnTo>
                  <a:lnTo>
                    <a:pt x="1826" y="1753"/>
                  </a:lnTo>
                  <a:lnTo>
                    <a:pt x="1790" y="1849"/>
                  </a:lnTo>
                  <a:lnTo>
                    <a:pt x="1752" y="1950"/>
                  </a:lnTo>
                  <a:lnTo>
                    <a:pt x="1711" y="2055"/>
                  </a:lnTo>
                  <a:lnTo>
                    <a:pt x="1668" y="2165"/>
                  </a:lnTo>
                  <a:lnTo>
                    <a:pt x="1623" y="2276"/>
                  </a:lnTo>
                  <a:lnTo>
                    <a:pt x="1576" y="2388"/>
                  </a:lnTo>
                  <a:lnTo>
                    <a:pt x="1478" y="2618"/>
                  </a:lnTo>
                  <a:lnTo>
                    <a:pt x="1378" y="2849"/>
                  </a:lnTo>
                  <a:lnTo>
                    <a:pt x="1276" y="3077"/>
                  </a:lnTo>
                  <a:lnTo>
                    <a:pt x="1241" y="3154"/>
                  </a:lnTo>
                  <a:lnTo>
                    <a:pt x="1209" y="3226"/>
                  </a:lnTo>
                  <a:lnTo>
                    <a:pt x="1178" y="3294"/>
                  </a:lnTo>
                  <a:lnTo>
                    <a:pt x="1166" y="3321"/>
                  </a:lnTo>
                  <a:lnTo>
                    <a:pt x="1155" y="3344"/>
                  </a:lnTo>
                  <a:lnTo>
                    <a:pt x="1146" y="3362"/>
                  </a:lnTo>
                  <a:lnTo>
                    <a:pt x="1141" y="3375"/>
                  </a:lnTo>
                  <a:lnTo>
                    <a:pt x="1127" y="3399"/>
                  </a:lnTo>
                  <a:lnTo>
                    <a:pt x="1109" y="3419"/>
                  </a:lnTo>
                  <a:lnTo>
                    <a:pt x="1091" y="3435"/>
                  </a:lnTo>
                  <a:lnTo>
                    <a:pt x="1069" y="3446"/>
                  </a:lnTo>
                  <a:lnTo>
                    <a:pt x="1046" y="3455"/>
                  </a:lnTo>
                  <a:lnTo>
                    <a:pt x="1022" y="3458"/>
                  </a:lnTo>
                  <a:lnTo>
                    <a:pt x="998" y="3458"/>
                  </a:lnTo>
                  <a:lnTo>
                    <a:pt x="974" y="3454"/>
                  </a:lnTo>
                  <a:lnTo>
                    <a:pt x="951" y="3446"/>
                  </a:lnTo>
                  <a:lnTo>
                    <a:pt x="929" y="3434"/>
                  </a:lnTo>
                  <a:lnTo>
                    <a:pt x="909" y="3419"/>
                  </a:lnTo>
                  <a:lnTo>
                    <a:pt x="893" y="3399"/>
                  </a:lnTo>
                  <a:lnTo>
                    <a:pt x="879" y="3375"/>
                  </a:lnTo>
                  <a:lnTo>
                    <a:pt x="873" y="3362"/>
                  </a:lnTo>
                  <a:lnTo>
                    <a:pt x="864" y="3343"/>
                  </a:lnTo>
                  <a:lnTo>
                    <a:pt x="853" y="3321"/>
                  </a:lnTo>
                  <a:lnTo>
                    <a:pt x="841" y="3294"/>
                  </a:lnTo>
                  <a:lnTo>
                    <a:pt x="811" y="3226"/>
                  </a:lnTo>
                  <a:lnTo>
                    <a:pt x="778" y="3153"/>
                  </a:lnTo>
                  <a:lnTo>
                    <a:pt x="743" y="3077"/>
                  </a:lnTo>
                  <a:lnTo>
                    <a:pt x="641" y="2848"/>
                  </a:lnTo>
                  <a:lnTo>
                    <a:pt x="541" y="2616"/>
                  </a:lnTo>
                  <a:lnTo>
                    <a:pt x="444" y="2386"/>
                  </a:lnTo>
                  <a:lnTo>
                    <a:pt x="398" y="2274"/>
                  </a:lnTo>
                  <a:lnTo>
                    <a:pt x="354" y="2166"/>
                  </a:lnTo>
                  <a:lnTo>
                    <a:pt x="310" y="2056"/>
                  </a:lnTo>
                  <a:lnTo>
                    <a:pt x="269" y="1950"/>
                  </a:lnTo>
                  <a:lnTo>
                    <a:pt x="231" y="1850"/>
                  </a:lnTo>
                  <a:lnTo>
                    <a:pt x="195" y="1753"/>
                  </a:lnTo>
                  <a:lnTo>
                    <a:pt x="162" y="1661"/>
                  </a:lnTo>
                  <a:lnTo>
                    <a:pt x="132" y="1574"/>
                  </a:lnTo>
                  <a:lnTo>
                    <a:pt x="105" y="1491"/>
                  </a:lnTo>
                  <a:lnTo>
                    <a:pt x="81" y="1413"/>
                  </a:lnTo>
                  <a:lnTo>
                    <a:pt x="59" y="1341"/>
                  </a:lnTo>
                  <a:lnTo>
                    <a:pt x="42" y="1272"/>
                  </a:lnTo>
                  <a:lnTo>
                    <a:pt x="26" y="1210"/>
                  </a:lnTo>
                  <a:lnTo>
                    <a:pt x="15" y="1152"/>
                  </a:lnTo>
                  <a:lnTo>
                    <a:pt x="7" y="1099"/>
                  </a:lnTo>
                  <a:lnTo>
                    <a:pt x="2" y="1052"/>
                  </a:lnTo>
                  <a:lnTo>
                    <a:pt x="0" y="1009"/>
                  </a:lnTo>
                  <a:lnTo>
                    <a:pt x="3" y="926"/>
                  </a:lnTo>
                  <a:lnTo>
                    <a:pt x="13" y="845"/>
                  </a:lnTo>
                  <a:lnTo>
                    <a:pt x="30" y="766"/>
                  </a:lnTo>
                  <a:lnTo>
                    <a:pt x="51" y="689"/>
                  </a:lnTo>
                  <a:lnTo>
                    <a:pt x="80" y="616"/>
                  </a:lnTo>
                  <a:lnTo>
                    <a:pt x="113" y="545"/>
                  </a:lnTo>
                  <a:lnTo>
                    <a:pt x="151" y="477"/>
                  </a:lnTo>
                  <a:lnTo>
                    <a:pt x="195" y="413"/>
                  </a:lnTo>
                  <a:lnTo>
                    <a:pt x="243" y="352"/>
                  </a:lnTo>
                  <a:lnTo>
                    <a:pt x="296" y="295"/>
                  </a:lnTo>
                  <a:lnTo>
                    <a:pt x="353" y="243"/>
                  </a:lnTo>
                  <a:lnTo>
                    <a:pt x="413" y="195"/>
                  </a:lnTo>
                  <a:lnTo>
                    <a:pt x="478" y="151"/>
                  </a:lnTo>
                  <a:lnTo>
                    <a:pt x="545" y="113"/>
                  </a:lnTo>
                  <a:lnTo>
                    <a:pt x="616" y="79"/>
                  </a:lnTo>
                  <a:lnTo>
                    <a:pt x="691" y="52"/>
                  </a:lnTo>
                  <a:lnTo>
                    <a:pt x="767" y="29"/>
                  </a:lnTo>
                  <a:lnTo>
                    <a:pt x="846" y="13"/>
                  </a:lnTo>
                  <a:lnTo>
                    <a:pt x="927" y="4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75">
              <a:extLst>
                <a:ext uri="{FF2B5EF4-FFF2-40B4-BE49-F238E27FC236}">
                  <a16:creationId xmlns:a16="http://schemas.microsoft.com/office/drawing/2014/main" xmlns="" id="{5F92AE15-E1F3-4A38-B960-88CDE37F3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0725" y="4257675"/>
              <a:ext cx="687388" cy="685800"/>
            </a:xfrm>
            <a:custGeom>
              <a:avLst/>
              <a:gdLst>
                <a:gd name="T0" fmla="*/ 403 w 865"/>
                <a:gd name="T1" fmla="*/ 290 h 864"/>
                <a:gd name="T2" fmla="*/ 352 w 865"/>
                <a:gd name="T3" fmla="*/ 312 h 864"/>
                <a:gd name="T4" fmla="*/ 314 w 865"/>
                <a:gd name="T5" fmla="*/ 351 h 864"/>
                <a:gd name="T6" fmla="*/ 292 w 865"/>
                <a:gd name="T7" fmla="*/ 403 h 864"/>
                <a:gd name="T8" fmla="*/ 292 w 865"/>
                <a:gd name="T9" fmla="*/ 460 h 864"/>
                <a:gd name="T10" fmla="*/ 314 w 865"/>
                <a:gd name="T11" fmla="*/ 512 h 864"/>
                <a:gd name="T12" fmla="*/ 352 w 865"/>
                <a:gd name="T13" fmla="*/ 551 h 864"/>
                <a:gd name="T14" fmla="*/ 403 w 865"/>
                <a:gd name="T15" fmla="*/ 573 h 864"/>
                <a:gd name="T16" fmla="*/ 462 w 865"/>
                <a:gd name="T17" fmla="*/ 573 h 864"/>
                <a:gd name="T18" fmla="*/ 514 w 865"/>
                <a:gd name="T19" fmla="*/ 551 h 864"/>
                <a:gd name="T20" fmla="*/ 552 w 865"/>
                <a:gd name="T21" fmla="*/ 512 h 864"/>
                <a:gd name="T22" fmla="*/ 574 w 865"/>
                <a:gd name="T23" fmla="*/ 460 h 864"/>
                <a:gd name="T24" fmla="*/ 574 w 865"/>
                <a:gd name="T25" fmla="*/ 403 h 864"/>
                <a:gd name="T26" fmla="*/ 552 w 865"/>
                <a:gd name="T27" fmla="*/ 351 h 864"/>
                <a:gd name="T28" fmla="*/ 514 w 865"/>
                <a:gd name="T29" fmla="*/ 312 h 864"/>
                <a:gd name="T30" fmla="*/ 462 w 865"/>
                <a:gd name="T31" fmla="*/ 290 h 864"/>
                <a:gd name="T32" fmla="*/ 433 w 865"/>
                <a:gd name="T33" fmla="*/ 0 h 864"/>
                <a:gd name="T34" fmla="*/ 540 w 865"/>
                <a:gd name="T35" fmla="*/ 13 h 864"/>
                <a:gd name="T36" fmla="*/ 636 w 865"/>
                <a:gd name="T37" fmla="*/ 50 h 864"/>
                <a:gd name="T38" fmla="*/ 720 w 865"/>
                <a:gd name="T39" fmla="*/ 108 h 864"/>
                <a:gd name="T40" fmla="*/ 788 w 865"/>
                <a:gd name="T41" fmla="*/ 184 h 864"/>
                <a:gd name="T42" fmla="*/ 836 w 865"/>
                <a:gd name="T43" fmla="*/ 275 h 864"/>
                <a:gd name="T44" fmla="*/ 862 w 865"/>
                <a:gd name="T45" fmla="*/ 377 h 864"/>
                <a:gd name="T46" fmla="*/ 862 w 865"/>
                <a:gd name="T47" fmla="*/ 486 h 864"/>
                <a:gd name="T48" fmla="*/ 836 w 865"/>
                <a:gd name="T49" fmla="*/ 588 h 864"/>
                <a:gd name="T50" fmla="*/ 788 w 865"/>
                <a:gd name="T51" fmla="*/ 679 h 864"/>
                <a:gd name="T52" fmla="*/ 720 w 865"/>
                <a:gd name="T53" fmla="*/ 755 h 864"/>
                <a:gd name="T54" fmla="*/ 636 w 865"/>
                <a:gd name="T55" fmla="*/ 813 h 864"/>
                <a:gd name="T56" fmla="*/ 540 w 865"/>
                <a:gd name="T57" fmla="*/ 850 h 864"/>
                <a:gd name="T58" fmla="*/ 433 w 865"/>
                <a:gd name="T59" fmla="*/ 864 h 864"/>
                <a:gd name="T60" fmla="*/ 326 w 865"/>
                <a:gd name="T61" fmla="*/ 850 h 864"/>
                <a:gd name="T62" fmla="*/ 229 w 865"/>
                <a:gd name="T63" fmla="*/ 813 h 864"/>
                <a:gd name="T64" fmla="*/ 145 w 865"/>
                <a:gd name="T65" fmla="*/ 755 h 864"/>
                <a:gd name="T66" fmla="*/ 78 w 865"/>
                <a:gd name="T67" fmla="*/ 679 h 864"/>
                <a:gd name="T68" fmla="*/ 29 w 865"/>
                <a:gd name="T69" fmla="*/ 588 h 864"/>
                <a:gd name="T70" fmla="*/ 3 w 865"/>
                <a:gd name="T71" fmla="*/ 486 h 864"/>
                <a:gd name="T72" fmla="*/ 3 w 865"/>
                <a:gd name="T73" fmla="*/ 377 h 864"/>
                <a:gd name="T74" fmla="*/ 29 w 865"/>
                <a:gd name="T75" fmla="*/ 275 h 864"/>
                <a:gd name="T76" fmla="*/ 78 w 865"/>
                <a:gd name="T77" fmla="*/ 184 h 864"/>
                <a:gd name="T78" fmla="*/ 145 w 865"/>
                <a:gd name="T79" fmla="*/ 108 h 864"/>
                <a:gd name="T80" fmla="*/ 229 w 865"/>
                <a:gd name="T81" fmla="*/ 50 h 864"/>
                <a:gd name="T82" fmla="*/ 326 w 865"/>
                <a:gd name="T83" fmla="*/ 13 h 864"/>
                <a:gd name="T84" fmla="*/ 433 w 865"/>
                <a:gd name="T8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5" h="864">
                  <a:moveTo>
                    <a:pt x="433" y="288"/>
                  </a:moveTo>
                  <a:lnTo>
                    <a:pt x="403" y="290"/>
                  </a:lnTo>
                  <a:lnTo>
                    <a:pt x="377" y="299"/>
                  </a:lnTo>
                  <a:lnTo>
                    <a:pt x="352" y="312"/>
                  </a:lnTo>
                  <a:lnTo>
                    <a:pt x="331" y="329"/>
                  </a:lnTo>
                  <a:lnTo>
                    <a:pt x="314" y="351"/>
                  </a:lnTo>
                  <a:lnTo>
                    <a:pt x="299" y="375"/>
                  </a:lnTo>
                  <a:lnTo>
                    <a:pt x="292" y="403"/>
                  </a:lnTo>
                  <a:lnTo>
                    <a:pt x="288" y="432"/>
                  </a:lnTo>
                  <a:lnTo>
                    <a:pt x="292" y="460"/>
                  </a:lnTo>
                  <a:lnTo>
                    <a:pt x="299" y="488"/>
                  </a:lnTo>
                  <a:lnTo>
                    <a:pt x="314" y="512"/>
                  </a:lnTo>
                  <a:lnTo>
                    <a:pt x="331" y="534"/>
                  </a:lnTo>
                  <a:lnTo>
                    <a:pt x="352" y="551"/>
                  </a:lnTo>
                  <a:lnTo>
                    <a:pt x="377" y="564"/>
                  </a:lnTo>
                  <a:lnTo>
                    <a:pt x="403" y="573"/>
                  </a:lnTo>
                  <a:lnTo>
                    <a:pt x="433" y="576"/>
                  </a:lnTo>
                  <a:lnTo>
                    <a:pt x="462" y="573"/>
                  </a:lnTo>
                  <a:lnTo>
                    <a:pt x="488" y="564"/>
                  </a:lnTo>
                  <a:lnTo>
                    <a:pt x="514" y="551"/>
                  </a:lnTo>
                  <a:lnTo>
                    <a:pt x="534" y="534"/>
                  </a:lnTo>
                  <a:lnTo>
                    <a:pt x="552" y="512"/>
                  </a:lnTo>
                  <a:lnTo>
                    <a:pt x="566" y="488"/>
                  </a:lnTo>
                  <a:lnTo>
                    <a:pt x="574" y="460"/>
                  </a:lnTo>
                  <a:lnTo>
                    <a:pt x="577" y="432"/>
                  </a:lnTo>
                  <a:lnTo>
                    <a:pt x="574" y="403"/>
                  </a:lnTo>
                  <a:lnTo>
                    <a:pt x="566" y="375"/>
                  </a:lnTo>
                  <a:lnTo>
                    <a:pt x="552" y="351"/>
                  </a:lnTo>
                  <a:lnTo>
                    <a:pt x="534" y="329"/>
                  </a:lnTo>
                  <a:lnTo>
                    <a:pt x="514" y="312"/>
                  </a:lnTo>
                  <a:lnTo>
                    <a:pt x="488" y="299"/>
                  </a:lnTo>
                  <a:lnTo>
                    <a:pt x="462" y="290"/>
                  </a:lnTo>
                  <a:lnTo>
                    <a:pt x="433" y="288"/>
                  </a:lnTo>
                  <a:close/>
                  <a:moveTo>
                    <a:pt x="433" y="0"/>
                  </a:moveTo>
                  <a:lnTo>
                    <a:pt x="487" y="3"/>
                  </a:lnTo>
                  <a:lnTo>
                    <a:pt x="540" y="13"/>
                  </a:lnTo>
                  <a:lnTo>
                    <a:pt x="589" y="28"/>
                  </a:lnTo>
                  <a:lnTo>
                    <a:pt x="636" y="50"/>
                  </a:lnTo>
                  <a:lnTo>
                    <a:pt x="680" y="76"/>
                  </a:lnTo>
                  <a:lnTo>
                    <a:pt x="720" y="108"/>
                  </a:lnTo>
                  <a:lnTo>
                    <a:pt x="756" y="145"/>
                  </a:lnTo>
                  <a:lnTo>
                    <a:pt x="788" y="184"/>
                  </a:lnTo>
                  <a:lnTo>
                    <a:pt x="815" y="228"/>
                  </a:lnTo>
                  <a:lnTo>
                    <a:pt x="836" y="275"/>
                  </a:lnTo>
                  <a:lnTo>
                    <a:pt x="852" y="325"/>
                  </a:lnTo>
                  <a:lnTo>
                    <a:pt x="862" y="377"/>
                  </a:lnTo>
                  <a:lnTo>
                    <a:pt x="865" y="432"/>
                  </a:lnTo>
                  <a:lnTo>
                    <a:pt x="862" y="486"/>
                  </a:lnTo>
                  <a:lnTo>
                    <a:pt x="852" y="538"/>
                  </a:lnTo>
                  <a:lnTo>
                    <a:pt x="836" y="588"/>
                  </a:lnTo>
                  <a:lnTo>
                    <a:pt x="815" y="635"/>
                  </a:lnTo>
                  <a:lnTo>
                    <a:pt x="788" y="679"/>
                  </a:lnTo>
                  <a:lnTo>
                    <a:pt x="756" y="719"/>
                  </a:lnTo>
                  <a:lnTo>
                    <a:pt x="720" y="755"/>
                  </a:lnTo>
                  <a:lnTo>
                    <a:pt x="680" y="787"/>
                  </a:lnTo>
                  <a:lnTo>
                    <a:pt x="636" y="813"/>
                  </a:lnTo>
                  <a:lnTo>
                    <a:pt x="589" y="835"/>
                  </a:lnTo>
                  <a:lnTo>
                    <a:pt x="540" y="850"/>
                  </a:lnTo>
                  <a:lnTo>
                    <a:pt x="487" y="860"/>
                  </a:lnTo>
                  <a:lnTo>
                    <a:pt x="433" y="864"/>
                  </a:lnTo>
                  <a:lnTo>
                    <a:pt x="378" y="860"/>
                  </a:lnTo>
                  <a:lnTo>
                    <a:pt x="326" y="850"/>
                  </a:lnTo>
                  <a:lnTo>
                    <a:pt x="276" y="835"/>
                  </a:lnTo>
                  <a:lnTo>
                    <a:pt x="229" y="813"/>
                  </a:lnTo>
                  <a:lnTo>
                    <a:pt x="186" y="787"/>
                  </a:lnTo>
                  <a:lnTo>
                    <a:pt x="145" y="755"/>
                  </a:lnTo>
                  <a:lnTo>
                    <a:pt x="109" y="719"/>
                  </a:lnTo>
                  <a:lnTo>
                    <a:pt x="78" y="679"/>
                  </a:lnTo>
                  <a:lnTo>
                    <a:pt x="50" y="635"/>
                  </a:lnTo>
                  <a:lnTo>
                    <a:pt x="29" y="588"/>
                  </a:lnTo>
                  <a:lnTo>
                    <a:pt x="13" y="538"/>
                  </a:lnTo>
                  <a:lnTo>
                    <a:pt x="3" y="486"/>
                  </a:lnTo>
                  <a:lnTo>
                    <a:pt x="0" y="432"/>
                  </a:lnTo>
                  <a:lnTo>
                    <a:pt x="3" y="377"/>
                  </a:lnTo>
                  <a:lnTo>
                    <a:pt x="13" y="325"/>
                  </a:lnTo>
                  <a:lnTo>
                    <a:pt x="29" y="275"/>
                  </a:lnTo>
                  <a:lnTo>
                    <a:pt x="50" y="228"/>
                  </a:lnTo>
                  <a:lnTo>
                    <a:pt x="78" y="184"/>
                  </a:lnTo>
                  <a:lnTo>
                    <a:pt x="109" y="145"/>
                  </a:lnTo>
                  <a:lnTo>
                    <a:pt x="145" y="108"/>
                  </a:lnTo>
                  <a:lnTo>
                    <a:pt x="186" y="76"/>
                  </a:lnTo>
                  <a:lnTo>
                    <a:pt x="229" y="50"/>
                  </a:lnTo>
                  <a:lnTo>
                    <a:pt x="276" y="28"/>
                  </a:lnTo>
                  <a:lnTo>
                    <a:pt x="326" y="13"/>
                  </a:lnTo>
                  <a:lnTo>
                    <a:pt x="378" y="3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xmlns="" id="{44C27ABB-3E19-419B-B5CB-5108DB6129BC}"/>
              </a:ext>
            </a:extLst>
          </p:cNvPr>
          <p:cNvSpPr txBox="1"/>
          <p:nvPr/>
        </p:nvSpPr>
        <p:spPr>
          <a:xfrm>
            <a:off x="603566" y="2850719"/>
            <a:ext cx="662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Situated in the Western Industrial Zone in Burgas, Bulgaria with easy access to sea, land and air transport</a:t>
            </a:r>
            <a:endParaRPr lang="bg-BG" dirty="0">
              <a:solidFill>
                <a:srgbClr val="0034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602">
            <a:extLst>
              <a:ext uri="{FF2B5EF4-FFF2-40B4-BE49-F238E27FC236}">
                <a16:creationId xmlns:a16="http://schemas.microsoft.com/office/drawing/2014/main" xmlns="" id="{DABCB345-21E4-4D88-ACAD-6477FB344EE8}"/>
              </a:ext>
            </a:extLst>
          </p:cNvPr>
          <p:cNvGrpSpPr/>
          <p:nvPr/>
        </p:nvGrpSpPr>
        <p:grpSpPr>
          <a:xfrm>
            <a:off x="270682" y="3994470"/>
            <a:ext cx="306796" cy="326690"/>
            <a:chOff x="6870700" y="2071688"/>
            <a:chExt cx="465138" cy="495299"/>
          </a:xfrm>
          <a:solidFill>
            <a:schemeClr val="bg2">
              <a:lumMod val="10000"/>
            </a:schemeClr>
          </a:solidFill>
        </p:grpSpPr>
        <p:sp>
          <p:nvSpPr>
            <p:cNvPr id="17" name="Freeform 201">
              <a:extLst>
                <a:ext uri="{FF2B5EF4-FFF2-40B4-BE49-F238E27FC236}">
                  <a16:creationId xmlns:a16="http://schemas.microsoft.com/office/drawing/2014/main" xmlns="" id="{8029B80B-0F3F-4903-8D9D-EDC7F1774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2486025"/>
              <a:ext cx="109538" cy="80962"/>
            </a:xfrm>
            <a:custGeom>
              <a:avLst/>
              <a:gdLst>
                <a:gd name="T0" fmla="*/ 228 w 751"/>
                <a:gd name="T1" fmla="*/ 0 h 555"/>
                <a:gd name="T2" fmla="*/ 249 w 751"/>
                <a:gd name="T3" fmla="*/ 1 h 555"/>
                <a:gd name="T4" fmla="*/ 268 w 751"/>
                <a:gd name="T5" fmla="*/ 8 h 555"/>
                <a:gd name="T6" fmla="*/ 376 w 751"/>
                <a:gd name="T7" fmla="*/ 60 h 555"/>
                <a:gd name="T8" fmla="*/ 483 w 751"/>
                <a:gd name="T9" fmla="*/ 8 h 555"/>
                <a:gd name="T10" fmla="*/ 503 w 751"/>
                <a:gd name="T11" fmla="*/ 1 h 555"/>
                <a:gd name="T12" fmla="*/ 523 w 751"/>
                <a:gd name="T13" fmla="*/ 0 h 555"/>
                <a:gd name="T14" fmla="*/ 542 w 751"/>
                <a:gd name="T15" fmla="*/ 3 h 555"/>
                <a:gd name="T16" fmla="*/ 544 w 751"/>
                <a:gd name="T17" fmla="*/ 4 h 555"/>
                <a:gd name="T18" fmla="*/ 551 w 751"/>
                <a:gd name="T19" fmla="*/ 7 h 555"/>
                <a:gd name="T20" fmla="*/ 559 w 751"/>
                <a:gd name="T21" fmla="*/ 9 h 555"/>
                <a:gd name="T22" fmla="*/ 568 w 751"/>
                <a:gd name="T23" fmla="*/ 12 h 555"/>
                <a:gd name="T24" fmla="*/ 579 w 751"/>
                <a:gd name="T25" fmla="*/ 15 h 555"/>
                <a:gd name="T26" fmla="*/ 587 w 751"/>
                <a:gd name="T27" fmla="*/ 17 h 555"/>
                <a:gd name="T28" fmla="*/ 593 w 751"/>
                <a:gd name="T29" fmla="*/ 19 h 555"/>
                <a:gd name="T30" fmla="*/ 595 w 751"/>
                <a:gd name="T31" fmla="*/ 20 h 555"/>
                <a:gd name="T32" fmla="*/ 629 w 751"/>
                <a:gd name="T33" fmla="*/ 35 h 555"/>
                <a:gd name="T34" fmla="*/ 659 w 751"/>
                <a:gd name="T35" fmla="*/ 54 h 555"/>
                <a:gd name="T36" fmla="*/ 685 w 751"/>
                <a:gd name="T37" fmla="*/ 76 h 555"/>
                <a:gd name="T38" fmla="*/ 708 w 751"/>
                <a:gd name="T39" fmla="*/ 103 h 555"/>
                <a:gd name="T40" fmla="*/ 726 w 751"/>
                <a:gd name="T41" fmla="*/ 133 h 555"/>
                <a:gd name="T42" fmla="*/ 739 w 751"/>
                <a:gd name="T43" fmla="*/ 165 h 555"/>
                <a:gd name="T44" fmla="*/ 748 w 751"/>
                <a:gd name="T45" fmla="*/ 200 h 555"/>
                <a:gd name="T46" fmla="*/ 751 w 751"/>
                <a:gd name="T47" fmla="*/ 235 h 555"/>
                <a:gd name="T48" fmla="*/ 751 w 751"/>
                <a:gd name="T49" fmla="*/ 474 h 555"/>
                <a:gd name="T50" fmla="*/ 748 w 751"/>
                <a:gd name="T51" fmla="*/ 496 h 555"/>
                <a:gd name="T52" fmla="*/ 739 w 751"/>
                <a:gd name="T53" fmla="*/ 516 h 555"/>
                <a:gd name="T54" fmla="*/ 727 w 751"/>
                <a:gd name="T55" fmla="*/ 531 h 555"/>
                <a:gd name="T56" fmla="*/ 710 w 751"/>
                <a:gd name="T57" fmla="*/ 545 h 555"/>
                <a:gd name="T58" fmla="*/ 691 w 751"/>
                <a:gd name="T59" fmla="*/ 552 h 555"/>
                <a:gd name="T60" fmla="*/ 669 w 751"/>
                <a:gd name="T61" fmla="*/ 555 h 555"/>
                <a:gd name="T62" fmla="*/ 81 w 751"/>
                <a:gd name="T63" fmla="*/ 555 h 555"/>
                <a:gd name="T64" fmla="*/ 59 w 751"/>
                <a:gd name="T65" fmla="*/ 552 h 555"/>
                <a:gd name="T66" fmla="*/ 41 w 751"/>
                <a:gd name="T67" fmla="*/ 545 h 555"/>
                <a:gd name="T68" fmla="*/ 24 w 751"/>
                <a:gd name="T69" fmla="*/ 531 h 555"/>
                <a:gd name="T70" fmla="*/ 11 w 751"/>
                <a:gd name="T71" fmla="*/ 516 h 555"/>
                <a:gd name="T72" fmla="*/ 3 w 751"/>
                <a:gd name="T73" fmla="*/ 496 h 555"/>
                <a:gd name="T74" fmla="*/ 0 w 751"/>
                <a:gd name="T75" fmla="*/ 474 h 555"/>
                <a:gd name="T76" fmla="*/ 0 w 751"/>
                <a:gd name="T77" fmla="*/ 235 h 555"/>
                <a:gd name="T78" fmla="*/ 3 w 751"/>
                <a:gd name="T79" fmla="*/ 200 h 555"/>
                <a:gd name="T80" fmla="*/ 11 w 751"/>
                <a:gd name="T81" fmla="*/ 165 h 555"/>
                <a:gd name="T82" fmla="*/ 25 w 751"/>
                <a:gd name="T83" fmla="*/ 133 h 555"/>
                <a:gd name="T84" fmla="*/ 43 w 751"/>
                <a:gd name="T85" fmla="*/ 103 h 555"/>
                <a:gd name="T86" fmla="*/ 66 w 751"/>
                <a:gd name="T87" fmla="*/ 76 h 555"/>
                <a:gd name="T88" fmla="*/ 92 w 751"/>
                <a:gd name="T89" fmla="*/ 54 h 555"/>
                <a:gd name="T90" fmla="*/ 122 w 751"/>
                <a:gd name="T91" fmla="*/ 35 h 555"/>
                <a:gd name="T92" fmla="*/ 155 w 751"/>
                <a:gd name="T93" fmla="*/ 20 h 555"/>
                <a:gd name="T94" fmla="*/ 157 w 751"/>
                <a:gd name="T95" fmla="*/ 19 h 555"/>
                <a:gd name="T96" fmla="*/ 163 w 751"/>
                <a:gd name="T97" fmla="*/ 17 h 555"/>
                <a:gd name="T98" fmla="*/ 172 w 751"/>
                <a:gd name="T99" fmla="*/ 15 h 555"/>
                <a:gd name="T100" fmla="*/ 182 w 751"/>
                <a:gd name="T101" fmla="*/ 12 h 555"/>
                <a:gd name="T102" fmla="*/ 191 w 751"/>
                <a:gd name="T103" fmla="*/ 9 h 555"/>
                <a:gd name="T104" fmla="*/ 200 w 751"/>
                <a:gd name="T105" fmla="*/ 7 h 555"/>
                <a:gd name="T106" fmla="*/ 206 w 751"/>
                <a:gd name="T107" fmla="*/ 4 h 555"/>
                <a:gd name="T108" fmla="*/ 208 w 751"/>
                <a:gd name="T109" fmla="*/ 3 h 555"/>
                <a:gd name="T110" fmla="*/ 228 w 751"/>
                <a:gd name="T111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1" h="555">
                  <a:moveTo>
                    <a:pt x="228" y="0"/>
                  </a:moveTo>
                  <a:lnTo>
                    <a:pt x="249" y="1"/>
                  </a:lnTo>
                  <a:lnTo>
                    <a:pt x="268" y="8"/>
                  </a:lnTo>
                  <a:lnTo>
                    <a:pt x="376" y="60"/>
                  </a:lnTo>
                  <a:lnTo>
                    <a:pt x="483" y="8"/>
                  </a:lnTo>
                  <a:lnTo>
                    <a:pt x="503" y="1"/>
                  </a:lnTo>
                  <a:lnTo>
                    <a:pt x="523" y="0"/>
                  </a:lnTo>
                  <a:lnTo>
                    <a:pt x="542" y="3"/>
                  </a:lnTo>
                  <a:lnTo>
                    <a:pt x="544" y="4"/>
                  </a:lnTo>
                  <a:lnTo>
                    <a:pt x="551" y="7"/>
                  </a:lnTo>
                  <a:lnTo>
                    <a:pt x="559" y="9"/>
                  </a:lnTo>
                  <a:lnTo>
                    <a:pt x="568" y="12"/>
                  </a:lnTo>
                  <a:lnTo>
                    <a:pt x="579" y="15"/>
                  </a:lnTo>
                  <a:lnTo>
                    <a:pt x="587" y="17"/>
                  </a:lnTo>
                  <a:lnTo>
                    <a:pt x="593" y="19"/>
                  </a:lnTo>
                  <a:lnTo>
                    <a:pt x="595" y="20"/>
                  </a:lnTo>
                  <a:lnTo>
                    <a:pt x="629" y="35"/>
                  </a:lnTo>
                  <a:lnTo>
                    <a:pt x="659" y="54"/>
                  </a:lnTo>
                  <a:lnTo>
                    <a:pt x="685" y="76"/>
                  </a:lnTo>
                  <a:lnTo>
                    <a:pt x="708" y="103"/>
                  </a:lnTo>
                  <a:lnTo>
                    <a:pt x="726" y="133"/>
                  </a:lnTo>
                  <a:lnTo>
                    <a:pt x="739" y="165"/>
                  </a:lnTo>
                  <a:lnTo>
                    <a:pt x="748" y="200"/>
                  </a:lnTo>
                  <a:lnTo>
                    <a:pt x="751" y="235"/>
                  </a:lnTo>
                  <a:lnTo>
                    <a:pt x="751" y="474"/>
                  </a:lnTo>
                  <a:lnTo>
                    <a:pt x="748" y="496"/>
                  </a:lnTo>
                  <a:lnTo>
                    <a:pt x="739" y="516"/>
                  </a:lnTo>
                  <a:lnTo>
                    <a:pt x="727" y="531"/>
                  </a:lnTo>
                  <a:lnTo>
                    <a:pt x="710" y="545"/>
                  </a:lnTo>
                  <a:lnTo>
                    <a:pt x="691" y="552"/>
                  </a:lnTo>
                  <a:lnTo>
                    <a:pt x="669" y="555"/>
                  </a:lnTo>
                  <a:lnTo>
                    <a:pt x="81" y="555"/>
                  </a:lnTo>
                  <a:lnTo>
                    <a:pt x="59" y="552"/>
                  </a:lnTo>
                  <a:lnTo>
                    <a:pt x="41" y="545"/>
                  </a:lnTo>
                  <a:lnTo>
                    <a:pt x="24" y="531"/>
                  </a:lnTo>
                  <a:lnTo>
                    <a:pt x="11" y="516"/>
                  </a:lnTo>
                  <a:lnTo>
                    <a:pt x="3" y="496"/>
                  </a:lnTo>
                  <a:lnTo>
                    <a:pt x="0" y="474"/>
                  </a:lnTo>
                  <a:lnTo>
                    <a:pt x="0" y="235"/>
                  </a:lnTo>
                  <a:lnTo>
                    <a:pt x="3" y="200"/>
                  </a:lnTo>
                  <a:lnTo>
                    <a:pt x="11" y="165"/>
                  </a:lnTo>
                  <a:lnTo>
                    <a:pt x="25" y="133"/>
                  </a:lnTo>
                  <a:lnTo>
                    <a:pt x="43" y="103"/>
                  </a:lnTo>
                  <a:lnTo>
                    <a:pt x="66" y="76"/>
                  </a:lnTo>
                  <a:lnTo>
                    <a:pt x="92" y="54"/>
                  </a:lnTo>
                  <a:lnTo>
                    <a:pt x="122" y="35"/>
                  </a:lnTo>
                  <a:lnTo>
                    <a:pt x="155" y="20"/>
                  </a:lnTo>
                  <a:lnTo>
                    <a:pt x="157" y="19"/>
                  </a:lnTo>
                  <a:lnTo>
                    <a:pt x="163" y="17"/>
                  </a:lnTo>
                  <a:lnTo>
                    <a:pt x="172" y="15"/>
                  </a:lnTo>
                  <a:lnTo>
                    <a:pt x="182" y="12"/>
                  </a:lnTo>
                  <a:lnTo>
                    <a:pt x="191" y="9"/>
                  </a:lnTo>
                  <a:lnTo>
                    <a:pt x="200" y="7"/>
                  </a:lnTo>
                  <a:lnTo>
                    <a:pt x="206" y="4"/>
                  </a:lnTo>
                  <a:lnTo>
                    <a:pt x="208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02">
              <a:extLst>
                <a:ext uri="{FF2B5EF4-FFF2-40B4-BE49-F238E27FC236}">
                  <a16:creationId xmlns:a16="http://schemas.microsoft.com/office/drawing/2014/main" xmlns="" id="{0E3FCC1C-7356-4D31-B6BC-ADA3F955C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963" y="2405063"/>
              <a:ext cx="74613" cy="74612"/>
            </a:xfrm>
            <a:custGeom>
              <a:avLst/>
              <a:gdLst>
                <a:gd name="T0" fmla="*/ 255 w 509"/>
                <a:gd name="T1" fmla="*/ 0 h 511"/>
                <a:gd name="T2" fmla="*/ 292 w 509"/>
                <a:gd name="T3" fmla="*/ 3 h 511"/>
                <a:gd name="T4" fmla="*/ 328 w 509"/>
                <a:gd name="T5" fmla="*/ 12 h 511"/>
                <a:gd name="T6" fmla="*/ 362 w 509"/>
                <a:gd name="T7" fmla="*/ 24 h 511"/>
                <a:gd name="T8" fmla="*/ 393 w 509"/>
                <a:gd name="T9" fmla="*/ 42 h 511"/>
                <a:gd name="T10" fmla="*/ 421 w 509"/>
                <a:gd name="T11" fmla="*/ 63 h 511"/>
                <a:gd name="T12" fmla="*/ 446 w 509"/>
                <a:gd name="T13" fmla="*/ 89 h 511"/>
                <a:gd name="T14" fmla="*/ 468 w 509"/>
                <a:gd name="T15" fmla="*/ 117 h 511"/>
                <a:gd name="T16" fmla="*/ 486 w 509"/>
                <a:gd name="T17" fmla="*/ 148 h 511"/>
                <a:gd name="T18" fmla="*/ 498 w 509"/>
                <a:gd name="T19" fmla="*/ 182 h 511"/>
                <a:gd name="T20" fmla="*/ 507 w 509"/>
                <a:gd name="T21" fmla="*/ 218 h 511"/>
                <a:gd name="T22" fmla="*/ 509 w 509"/>
                <a:gd name="T23" fmla="*/ 256 h 511"/>
                <a:gd name="T24" fmla="*/ 507 w 509"/>
                <a:gd name="T25" fmla="*/ 293 h 511"/>
                <a:gd name="T26" fmla="*/ 498 w 509"/>
                <a:gd name="T27" fmla="*/ 330 h 511"/>
                <a:gd name="T28" fmla="*/ 486 w 509"/>
                <a:gd name="T29" fmla="*/ 363 h 511"/>
                <a:gd name="T30" fmla="*/ 468 w 509"/>
                <a:gd name="T31" fmla="*/ 395 h 511"/>
                <a:gd name="T32" fmla="*/ 446 w 509"/>
                <a:gd name="T33" fmla="*/ 424 h 511"/>
                <a:gd name="T34" fmla="*/ 421 w 509"/>
                <a:gd name="T35" fmla="*/ 449 h 511"/>
                <a:gd name="T36" fmla="*/ 393 w 509"/>
                <a:gd name="T37" fmla="*/ 470 h 511"/>
                <a:gd name="T38" fmla="*/ 362 w 509"/>
                <a:gd name="T39" fmla="*/ 487 h 511"/>
                <a:gd name="T40" fmla="*/ 328 w 509"/>
                <a:gd name="T41" fmla="*/ 501 h 511"/>
                <a:gd name="T42" fmla="*/ 292 w 509"/>
                <a:gd name="T43" fmla="*/ 508 h 511"/>
                <a:gd name="T44" fmla="*/ 255 w 509"/>
                <a:gd name="T45" fmla="*/ 511 h 511"/>
                <a:gd name="T46" fmla="*/ 216 w 509"/>
                <a:gd name="T47" fmla="*/ 508 h 511"/>
                <a:gd name="T48" fmla="*/ 181 w 509"/>
                <a:gd name="T49" fmla="*/ 501 h 511"/>
                <a:gd name="T50" fmla="*/ 147 w 509"/>
                <a:gd name="T51" fmla="*/ 487 h 511"/>
                <a:gd name="T52" fmla="*/ 115 w 509"/>
                <a:gd name="T53" fmla="*/ 470 h 511"/>
                <a:gd name="T54" fmla="*/ 87 w 509"/>
                <a:gd name="T55" fmla="*/ 449 h 511"/>
                <a:gd name="T56" fmla="*/ 62 w 509"/>
                <a:gd name="T57" fmla="*/ 424 h 511"/>
                <a:gd name="T58" fmla="*/ 40 w 509"/>
                <a:gd name="T59" fmla="*/ 395 h 511"/>
                <a:gd name="T60" fmla="*/ 24 w 509"/>
                <a:gd name="T61" fmla="*/ 363 h 511"/>
                <a:gd name="T62" fmla="*/ 10 w 509"/>
                <a:gd name="T63" fmla="*/ 330 h 511"/>
                <a:gd name="T64" fmla="*/ 2 w 509"/>
                <a:gd name="T65" fmla="*/ 293 h 511"/>
                <a:gd name="T66" fmla="*/ 0 w 509"/>
                <a:gd name="T67" fmla="*/ 256 h 511"/>
                <a:gd name="T68" fmla="*/ 2 w 509"/>
                <a:gd name="T69" fmla="*/ 218 h 511"/>
                <a:gd name="T70" fmla="*/ 10 w 509"/>
                <a:gd name="T71" fmla="*/ 182 h 511"/>
                <a:gd name="T72" fmla="*/ 24 w 509"/>
                <a:gd name="T73" fmla="*/ 148 h 511"/>
                <a:gd name="T74" fmla="*/ 40 w 509"/>
                <a:gd name="T75" fmla="*/ 117 h 511"/>
                <a:gd name="T76" fmla="*/ 62 w 509"/>
                <a:gd name="T77" fmla="*/ 89 h 511"/>
                <a:gd name="T78" fmla="*/ 87 w 509"/>
                <a:gd name="T79" fmla="*/ 63 h 511"/>
                <a:gd name="T80" fmla="*/ 115 w 509"/>
                <a:gd name="T81" fmla="*/ 42 h 511"/>
                <a:gd name="T82" fmla="*/ 147 w 509"/>
                <a:gd name="T83" fmla="*/ 24 h 511"/>
                <a:gd name="T84" fmla="*/ 181 w 509"/>
                <a:gd name="T85" fmla="*/ 12 h 511"/>
                <a:gd name="T86" fmla="*/ 216 w 509"/>
                <a:gd name="T87" fmla="*/ 3 h 511"/>
                <a:gd name="T88" fmla="*/ 255 w 509"/>
                <a:gd name="T8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" h="511">
                  <a:moveTo>
                    <a:pt x="255" y="0"/>
                  </a:moveTo>
                  <a:lnTo>
                    <a:pt x="292" y="3"/>
                  </a:lnTo>
                  <a:lnTo>
                    <a:pt x="328" y="12"/>
                  </a:lnTo>
                  <a:lnTo>
                    <a:pt x="362" y="24"/>
                  </a:lnTo>
                  <a:lnTo>
                    <a:pt x="393" y="42"/>
                  </a:lnTo>
                  <a:lnTo>
                    <a:pt x="421" y="63"/>
                  </a:lnTo>
                  <a:lnTo>
                    <a:pt x="446" y="89"/>
                  </a:lnTo>
                  <a:lnTo>
                    <a:pt x="468" y="117"/>
                  </a:lnTo>
                  <a:lnTo>
                    <a:pt x="486" y="148"/>
                  </a:lnTo>
                  <a:lnTo>
                    <a:pt x="498" y="182"/>
                  </a:lnTo>
                  <a:lnTo>
                    <a:pt x="507" y="218"/>
                  </a:lnTo>
                  <a:lnTo>
                    <a:pt x="509" y="256"/>
                  </a:lnTo>
                  <a:lnTo>
                    <a:pt x="507" y="293"/>
                  </a:lnTo>
                  <a:lnTo>
                    <a:pt x="498" y="330"/>
                  </a:lnTo>
                  <a:lnTo>
                    <a:pt x="486" y="363"/>
                  </a:lnTo>
                  <a:lnTo>
                    <a:pt x="468" y="395"/>
                  </a:lnTo>
                  <a:lnTo>
                    <a:pt x="446" y="424"/>
                  </a:lnTo>
                  <a:lnTo>
                    <a:pt x="421" y="449"/>
                  </a:lnTo>
                  <a:lnTo>
                    <a:pt x="393" y="470"/>
                  </a:lnTo>
                  <a:lnTo>
                    <a:pt x="362" y="487"/>
                  </a:lnTo>
                  <a:lnTo>
                    <a:pt x="328" y="501"/>
                  </a:lnTo>
                  <a:lnTo>
                    <a:pt x="292" y="508"/>
                  </a:lnTo>
                  <a:lnTo>
                    <a:pt x="255" y="511"/>
                  </a:lnTo>
                  <a:lnTo>
                    <a:pt x="216" y="508"/>
                  </a:lnTo>
                  <a:lnTo>
                    <a:pt x="181" y="501"/>
                  </a:lnTo>
                  <a:lnTo>
                    <a:pt x="147" y="487"/>
                  </a:lnTo>
                  <a:lnTo>
                    <a:pt x="115" y="470"/>
                  </a:lnTo>
                  <a:lnTo>
                    <a:pt x="87" y="449"/>
                  </a:lnTo>
                  <a:lnTo>
                    <a:pt x="62" y="424"/>
                  </a:lnTo>
                  <a:lnTo>
                    <a:pt x="40" y="395"/>
                  </a:lnTo>
                  <a:lnTo>
                    <a:pt x="24" y="363"/>
                  </a:lnTo>
                  <a:lnTo>
                    <a:pt x="10" y="330"/>
                  </a:lnTo>
                  <a:lnTo>
                    <a:pt x="2" y="293"/>
                  </a:lnTo>
                  <a:lnTo>
                    <a:pt x="0" y="256"/>
                  </a:lnTo>
                  <a:lnTo>
                    <a:pt x="2" y="218"/>
                  </a:lnTo>
                  <a:lnTo>
                    <a:pt x="10" y="182"/>
                  </a:lnTo>
                  <a:lnTo>
                    <a:pt x="24" y="148"/>
                  </a:lnTo>
                  <a:lnTo>
                    <a:pt x="40" y="117"/>
                  </a:lnTo>
                  <a:lnTo>
                    <a:pt x="62" y="89"/>
                  </a:lnTo>
                  <a:lnTo>
                    <a:pt x="87" y="63"/>
                  </a:lnTo>
                  <a:lnTo>
                    <a:pt x="115" y="42"/>
                  </a:lnTo>
                  <a:lnTo>
                    <a:pt x="147" y="24"/>
                  </a:lnTo>
                  <a:lnTo>
                    <a:pt x="181" y="12"/>
                  </a:lnTo>
                  <a:lnTo>
                    <a:pt x="216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03">
              <a:extLst>
                <a:ext uri="{FF2B5EF4-FFF2-40B4-BE49-F238E27FC236}">
                  <a16:creationId xmlns:a16="http://schemas.microsoft.com/office/drawing/2014/main" xmlns="" id="{2940436A-510C-4F49-8D60-5CF56E999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2154238"/>
              <a:ext cx="109538" cy="79375"/>
            </a:xfrm>
            <a:custGeom>
              <a:avLst/>
              <a:gdLst>
                <a:gd name="T0" fmla="*/ 228 w 751"/>
                <a:gd name="T1" fmla="*/ 0 h 555"/>
                <a:gd name="T2" fmla="*/ 249 w 751"/>
                <a:gd name="T3" fmla="*/ 1 h 555"/>
                <a:gd name="T4" fmla="*/ 268 w 751"/>
                <a:gd name="T5" fmla="*/ 7 h 555"/>
                <a:gd name="T6" fmla="*/ 376 w 751"/>
                <a:gd name="T7" fmla="*/ 59 h 555"/>
                <a:gd name="T8" fmla="*/ 483 w 751"/>
                <a:gd name="T9" fmla="*/ 7 h 555"/>
                <a:gd name="T10" fmla="*/ 503 w 751"/>
                <a:gd name="T11" fmla="*/ 1 h 555"/>
                <a:gd name="T12" fmla="*/ 523 w 751"/>
                <a:gd name="T13" fmla="*/ 0 h 555"/>
                <a:gd name="T14" fmla="*/ 542 w 751"/>
                <a:gd name="T15" fmla="*/ 3 h 555"/>
                <a:gd name="T16" fmla="*/ 544 w 751"/>
                <a:gd name="T17" fmla="*/ 4 h 555"/>
                <a:gd name="T18" fmla="*/ 551 w 751"/>
                <a:gd name="T19" fmla="*/ 6 h 555"/>
                <a:gd name="T20" fmla="*/ 559 w 751"/>
                <a:gd name="T21" fmla="*/ 8 h 555"/>
                <a:gd name="T22" fmla="*/ 568 w 751"/>
                <a:gd name="T23" fmla="*/ 11 h 555"/>
                <a:gd name="T24" fmla="*/ 579 w 751"/>
                <a:gd name="T25" fmla="*/ 14 h 555"/>
                <a:gd name="T26" fmla="*/ 587 w 751"/>
                <a:gd name="T27" fmla="*/ 17 h 555"/>
                <a:gd name="T28" fmla="*/ 593 w 751"/>
                <a:gd name="T29" fmla="*/ 19 h 555"/>
                <a:gd name="T30" fmla="*/ 595 w 751"/>
                <a:gd name="T31" fmla="*/ 20 h 555"/>
                <a:gd name="T32" fmla="*/ 629 w 751"/>
                <a:gd name="T33" fmla="*/ 34 h 555"/>
                <a:gd name="T34" fmla="*/ 659 w 751"/>
                <a:gd name="T35" fmla="*/ 53 h 555"/>
                <a:gd name="T36" fmla="*/ 685 w 751"/>
                <a:gd name="T37" fmla="*/ 76 h 555"/>
                <a:gd name="T38" fmla="*/ 708 w 751"/>
                <a:gd name="T39" fmla="*/ 102 h 555"/>
                <a:gd name="T40" fmla="*/ 726 w 751"/>
                <a:gd name="T41" fmla="*/ 132 h 555"/>
                <a:gd name="T42" fmla="*/ 739 w 751"/>
                <a:gd name="T43" fmla="*/ 165 h 555"/>
                <a:gd name="T44" fmla="*/ 748 w 751"/>
                <a:gd name="T45" fmla="*/ 199 h 555"/>
                <a:gd name="T46" fmla="*/ 751 w 751"/>
                <a:gd name="T47" fmla="*/ 234 h 555"/>
                <a:gd name="T48" fmla="*/ 751 w 751"/>
                <a:gd name="T49" fmla="*/ 473 h 555"/>
                <a:gd name="T50" fmla="*/ 748 w 751"/>
                <a:gd name="T51" fmla="*/ 495 h 555"/>
                <a:gd name="T52" fmla="*/ 739 w 751"/>
                <a:gd name="T53" fmla="*/ 515 h 555"/>
                <a:gd name="T54" fmla="*/ 727 w 751"/>
                <a:gd name="T55" fmla="*/ 531 h 555"/>
                <a:gd name="T56" fmla="*/ 710 w 751"/>
                <a:gd name="T57" fmla="*/ 544 h 555"/>
                <a:gd name="T58" fmla="*/ 691 w 751"/>
                <a:gd name="T59" fmla="*/ 552 h 555"/>
                <a:gd name="T60" fmla="*/ 669 w 751"/>
                <a:gd name="T61" fmla="*/ 555 h 555"/>
                <a:gd name="T62" fmla="*/ 81 w 751"/>
                <a:gd name="T63" fmla="*/ 555 h 555"/>
                <a:gd name="T64" fmla="*/ 59 w 751"/>
                <a:gd name="T65" fmla="*/ 552 h 555"/>
                <a:gd name="T66" fmla="*/ 41 w 751"/>
                <a:gd name="T67" fmla="*/ 544 h 555"/>
                <a:gd name="T68" fmla="*/ 24 w 751"/>
                <a:gd name="T69" fmla="*/ 531 h 555"/>
                <a:gd name="T70" fmla="*/ 11 w 751"/>
                <a:gd name="T71" fmla="*/ 515 h 555"/>
                <a:gd name="T72" fmla="*/ 3 w 751"/>
                <a:gd name="T73" fmla="*/ 495 h 555"/>
                <a:gd name="T74" fmla="*/ 0 w 751"/>
                <a:gd name="T75" fmla="*/ 473 h 555"/>
                <a:gd name="T76" fmla="*/ 0 w 751"/>
                <a:gd name="T77" fmla="*/ 234 h 555"/>
                <a:gd name="T78" fmla="*/ 3 w 751"/>
                <a:gd name="T79" fmla="*/ 199 h 555"/>
                <a:gd name="T80" fmla="*/ 11 w 751"/>
                <a:gd name="T81" fmla="*/ 165 h 555"/>
                <a:gd name="T82" fmla="*/ 25 w 751"/>
                <a:gd name="T83" fmla="*/ 132 h 555"/>
                <a:gd name="T84" fmla="*/ 43 w 751"/>
                <a:gd name="T85" fmla="*/ 102 h 555"/>
                <a:gd name="T86" fmla="*/ 66 w 751"/>
                <a:gd name="T87" fmla="*/ 76 h 555"/>
                <a:gd name="T88" fmla="*/ 92 w 751"/>
                <a:gd name="T89" fmla="*/ 53 h 555"/>
                <a:gd name="T90" fmla="*/ 122 w 751"/>
                <a:gd name="T91" fmla="*/ 34 h 555"/>
                <a:gd name="T92" fmla="*/ 155 w 751"/>
                <a:gd name="T93" fmla="*/ 20 h 555"/>
                <a:gd name="T94" fmla="*/ 157 w 751"/>
                <a:gd name="T95" fmla="*/ 19 h 555"/>
                <a:gd name="T96" fmla="*/ 163 w 751"/>
                <a:gd name="T97" fmla="*/ 17 h 555"/>
                <a:gd name="T98" fmla="*/ 172 w 751"/>
                <a:gd name="T99" fmla="*/ 14 h 555"/>
                <a:gd name="T100" fmla="*/ 182 w 751"/>
                <a:gd name="T101" fmla="*/ 11 h 555"/>
                <a:gd name="T102" fmla="*/ 191 w 751"/>
                <a:gd name="T103" fmla="*/ 8 h 555"/>
                <a:gd name="T104" fmla="*/ 200 w 751"/>
                <a:gd name="T105" fmla="*/ 6 h 555"/>
                <a:gd name="T106" fmla="*/ 206 w 751"/>
                <a:gd name="T107" fmla="*/ 4 h 555"/>
                <a:gd name="T108" fmla="*/ 208 w 751"/>
                <a:gd name="T109" fmla="*/ 3 h 555"/>
                <a:gd name="T110" fmla="*/ 228 w 751"/>
                <a:gd name="T111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1" h="555">
                  <a:moveTo>
                    <a:pt x="228" y="0"/>
                  </a:moveTo>
                  <a:lnTo>
                    <a:pt x="249" y="1"/>
                  </a:lnTo>
                  <a:lnTo>
                    <a:pt x="268" y="7"/>
                  </a:lnTo>
                  <a:lnTo>
                    <a:pt x="376" y="59"/>
                  </a:lnTo>
                  <a:lnTo>
                    <a:pt x="483" y="7"/>
                  </a:lnTo>
                  <a:lnTo>
                    <a:pt x="503" y="1"/>
                  </a:lnTo>
                  <a:lnTo>
                    <a:pt x="523" y="0"/>
                  </a:lnTo>
                  <a:lnTo>
                    <a:pt x="542" y="3"/>
                  </a:lnTo>
                  <a:lnTo>
                    <a:pt x="544" y="4"/>
                  </a:lnTo>
                  <a:lnTo>
                    <a:pt x="551" y="6"/>
                  </a:lnTo>
                  <a:lnTo>
                    <a:pt x="559" y="8"/>
                  </a:lnTo>
                  <a:lnTo>
                    <a:pt x="568" y="11"/>
                  </a:lnTo>
                  <a:lnTo>
                    <a:pt x="579" y="14"/>
                  </a:lnTo>
                  <a:lnTo>
                    <a:pt x="587" y="17"/>
                  </a:lnTo>
                  <a:lnTo>
                    <a:pt x="593" y="19"/>
                  </a:lnTo>
                  <a:lnTo>
                    <a:pt x="595" y="20"/>
                  </a:lnTo>
                  <a:lnTo>
                    <a:pt x="629" y="34"/>
                  </a:lnTo>
                  <a:lnTo>
                    <a:pt x="659" y="53"/>
                  </a:lnTo>
                  <a:lnTo>
                    <a:pt x="685" y="76"/>
                  </a:lnTo>
                  <a:lnTo>
                    <a:pt x="708" y="102"/>
                  </a:lnTo>
                  <a:lnTo>
                    <a:pt x="726" y="132"/>
                  </a:lnTo>
                  <a:lnTo>
                    <a:pt x="739" y="165"/>
                  </a:lnTo>
                  <a:lnTo>
                    <a:pt x="748" y="199"/>
                  </a:lnTo>
                  <a:lnTo>
                    <a:pt x="751" y="234"/>
                  </a:lnTo>
                  <a:lnTo>
                    <a:pt x="751" y="473"/>
                  </a:lnTo>
                  <a:lnTo>
                    <a:pt x="748" y="495"/>
                  </a:lnTo>
                  <a:lnTo>
                    <a:pt x="739" y="515"/>
                  </a:lnTo>
                  <a:lnTo>
                    <a:pt x="727" y="531"/>
                  </a:lnTo>
                  <a:lnTo>
                    <a:pt x="710" y="544"/>
                  </a:lnTo>
                  <a:lnTo>
                    <a:pt x="691" y="552"/>
                  </a:lnTo>
                  <a:lnTo>
                    <a:pt x="669" y="555"/>
                  </a:lnTo>
                  <a:lnTo>
                    <a:pt x="81" y="555"/>
                  </a:lnTo>
                  <a:lnTo>
                    <a:pt x="59" y="552"/>
                  </a:lnTo>
                  <a:lnTo>
                    <a:pt x="41" y="544"/>
                  </a:lnTo>
                  <a:lnTo>
                    <a:pt x="24" y="531"/>
                  </a:lnTo>
                  <a:lnTo>
                    <a:pt x="11" y="515"/>
                  </a:lnTo>
                  <a:lnTo>
                    <a:pt x="3" y="495"/>
                  </a:lnTo>
                  <a:lnTo>
                    <a:pt x="0" y="473"/>
                  </a:lnTo>
                  <a:lnTo>
                    <a:pt x="0" y="234"/>
                  </a:lnTo>
                  <a:lnTo>
                    <a:pt x="3" y="199"/>
                  </a:lnTo>
                  <a:lnTo>
                    <a:pt x="11" y="165"/>
                  </a:lnTo>
                  <a:lnTo>
                    <a:pt x="25" y="132"/>
                  </a:lnTo>
                  <a:lnTo>
                    <a:pt x="43" y="102"/>
                  </a:lnTo>
                  <a:lnTo>
                    <a:pt x="66" y="76"/>
                  </a:lnTo>
                  <a:lnTo>
                    <a:pt x="92" y="53"/>
                  </a:lnTo>
                  <a:lnTo>
                    <a:pt x="122" y="34"/>
                  </a:lnTo>
                  <a:lnTo>
                    <a:pt x="155" y="20"/>
                  </a:lnTo>
                  <a:lnTo>
                    <a:pt x="157" y="19"/>
                  </a:lnTo>
                  <a:lnTo>
                    <a:pt x="163" y="17"/>
                  </a:lnTo>
                  <a:lnTo>
                    <a:pt x="172" y="14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0" y="6"/>
                  </a:lnTo>
                  <a:lnTo>
                    <a:pt x="206" y="4"/>
                  </a:lnTo>
                  <a:lnTo>
                    <a:pt x="208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4">
              <a:extLst>
                <a:ext uri="{FF2B5EF4-FFF2-40B4-BE49-F238E27FC236}">
                  <a16:creationId xmlns:a16="http://schemas.microsoft.com/office/drawing/2014/main" xmlns="" id="{7283AB13-231D-4FA6-8219-9AC021813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963" y="2071688"/>
              <a:ext cx="74613" cy="74612"/>
            </a:xfrm>
            <a:custGeom>
              <a:avLst/>
              <a:gdLst>
                <a:gd name="T0" fmla="*/ 255 w 509"/>
                <a:gd name="T1" fmla="*/ 0 h 510"/>
                <a:gd name="T2" fmla="*/ 292 w 509"/>
                <a:gd name="T3" fmla="*/ 2 h 510"/>
                <a:gd name="T4" fmla="*/ 328 w 509"/>
                <a:gd name="T5" fmla="*/ 11 h 510"/>
                <a:gd name="T6" fmla="*/ 362 w 509"/>
                <a:gd name="T7" fmla="*/ 23 h 510"/>
                <a:gd name="T8" fmla="*/ 393 w 509"/>
                <a:gd name="T9" fmla="*/ 41 h 510"/>
                <a:gd name="T10" fmla="*/ 421 w 509"/>
                <a:gd name="T11" fmla="*/ 63 h 510"/>
                <a:gd name="T12" fmla="*/ 446 w 509"/>
                <a:gd name="T13" fmla="*/ 88 h 510"/>
                <a:gd name="T14" fmla="*/ 468 w 509"/>
                <a:gd name="T15" fmla="*/ 116 h 510"/>
                <a:gd name="T16" fmla="*/ 486 w 509"/>
                <a:gd name="T17" fmla="*/ 147 h 510"/>
                <a:gd name="T18" fmla="*/ 498 w 509"/>
                <a:gd name="T19" fmla="*/ 182 h 510"/>
                <a:gd name="T20" fmla="*/ 507 w 509"/>
                <a:gd name="T21" fmla="*/ 217 h 510"/>
                <a:gd name="T22" fmla="*/ 509 w 509"/>
                <a:gd name="T23" fmla="*/ 255 h 510"/>
                <a:gd name="T24" fmla="*/ 507 w 509"/>
                <a:gd name="T25" fmla="*/ 292 h 510"/>
                <a:gd name="T26" fmla="*/ 498 w 509"/>
                <a:gd name="T27" fmla="*/ 329 h 510"/>
                <a:gd name="T28" fmla="*/ 486 w 509"/>
                <a:gd name="T29" fmla="*/ 362 h 510"/>
                <a:gd name="T30" fmla="*/ 468 w 509"/>
                <a:gd name="T31" fmla="*/ 395 h 510"/>
                <a:gd name="T32" fmla="*/ 446 w 509"/>
                <a:gd name="T33" fmla="*/ 423 h 510"/>
                <a:gd name="T34" fmla="*/ 421 w 509"/>
                <a:gd name="T35" fmla="*/ 448 h 510"/>
                <a:gd name="T36" fmla="*/ 393 w 509"/>
                <a:gd name="T37" fmla="*/ 470 h 510"/>
                <a:gd name="T38" fmla="*/ 362 w 509"/>
                <a:gd name="T39" fmla="*/ 486 h 510"/>
                <a:gd name="T40" fmla="*/ 328 w 509"/>
                <a:gd name="T41" fmla="*/ 500 h 510"/>
                <a:gd name="T42" fmla="*/ 292 w 509"/>
                <a:gd name="T43" fmla="*/ 508 h 510"/>
                <a:gd name="T44" fmla="*/ 255 w 509"/>
                <a:gd name="T45" fmla="*/ 510 h 510"/>
                <a:gd name="T46" fmla="*/ 216 w 509"/>
                <a:gd name="T47" fmla="*/ 508 h 510"/>
                <a:gd name="T48" fmla="*/ 181 w 509"/>
                <a:gd name="T49" fmla="*/ 500 h 510"/>
                <a:gd name="T50" fmla="*/ 147 w 509"/>
                <a:gd name="T51" fmla="*/ 486 h 510"/>
                <a:gd name="T52" fmla="*/ 115 w 509"/>
                <a:gd name="T53" fmla="*/ 470 h 510"/>
                <a:gd name="T54" fmla="*/ 87 w 509"/>
                <a:gd name="T55" fmla="*/ 448 h 510"/>
                <a:gd name="T56" fmla="*/ 62 w 509"/>
                <a:gd name="T57" fmla="*/ 423 h 510"/>
                <a:gd name="T58" fmla="*/ 40 w 509"/>
                <a:gd name="T59" fmla="*/ 395 h 510"/>
                <a:gd name="T60" fmla="*/ 24 w 509"/>
                <a:gd name="T61" fmla="*/ 362 h 510"/>
                <a:gd name="T62" fmla="*/ 10 w 509"/>
                <a:gd name="T63" fmla="*/ 329 h 510"/>
                <a:gd name="T64" fmla="*/ 2 w 509"/>
                <a:gd name="T65" fmla="*/ 292 h 510"/>
                <a:gd name="T66" fmla="*/ 0 w 509"/>
                <a:gd name="T67" fmla="*/ 255 h 510"/>
                <a:gd name="T68" fmla="*/ 2 w 509"/>
                <a:gd name="T69" fmla="*/ 217 h 510"/>
                <a:gd name="T70" fmla="*/ 10 w 509"/>
                <a:gd name="T71" fmla="*/ 182 h 510"/>
                <a:gd name="T72" fmla="*/ 24 w 509"/>
                <a:gd name="T73" fmla="*/ 147 h 510"/>
                <a:gd name="T74" fmla="*/ 40 w 509"/>
                <a:gd name="T75" fmla="*/ 116 h 510"/>
                <a:gd name="T76" fmla="*/ 62 w 509"/>
                <a:gd name="T77" fmla="*/ 88 h 510"/>
                <a:gd name="T78" fmla="*/ 87 w 509"/>
                <a:gd name="T79" fmla="*/ 63 h 510"/>
                <a:gd name="T80" fmla="*/ 115 w 509"/>
                <a:gd name="T81" fmla="*/ 41 h 510"/>
                <a:gd name="T82" fmla="*/ 147 w 509"/>
                <a:gd name="T83" fmla="*/ 23 h 510"/>
                <a:gd name="T84" fmla="*/ 181 w 509"/>
                <a:gd name="T85" fmla="*/ 11 h 510"/>
                <a:gd name="T86" fmla="*/ 216 w 509"/>
                <a:gd name="T87" fmla="*/ 2 h 510"/>
                <a:gd name="T88" fmla="*/ 255 w 509"/>
                <a:gd name="T8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" h="510">
                  <a:moveTo>
                    <a:pt x="255" y="0"/>
                  </a:moveTo>
                  <a:lnTo>
                    <a:pt x="292" y="2"/>
                  </a:lnTo>
                  <a:lnTo>
                    <a:pt x="328" y="11"/>
                  </a:lnTo>
                  <a:lnTo>
                    <a:pt x="362" y="23"/>
                  </a:lnTo>
                  <a:lnTo>
                    <a:pt x="393" y="41"/>
                  </a:lnTo>
                  <a:lnTo>
                    <a:pt x="421" y="63"/>
                  </a:lnTo>
                  <a:lnTo>
                    <a:pt x="446" y="88"/>
                  </a:lnTo>
                  <a:lnTo>
                    <a:pt x="468" y="116"/>
                  </a:lnTo>
                  <a:lnTo>
                    <a:pt x="486" y="147"/>
                  </a:lnTo>
                  <a:lnTo>
                    <a:pt x="498" y="182"/>
                  </a:lnTo>
                  <a:lnTo>
                    <a:pt x="507" y="217"/>
                  </a:lnTo>
                  <a:lnTo>
                    <a:pt x="509" y="255"/>
                  </a:lnTo>
                  <a:lnTo>
                    <a:pt x="507" y="292"/>
                  </a:lnTo>
                  <a:lnTo>
                    <a:pt x="498" y="329"/>
                  </a:lnTo>
                  <a:lnTo>
                    <a:pt x="486" y="362"/>
                  </a:lnTo>
                  <a:lnTo>
                    <a:pt x="468" y="395"/>
                  </a:lnTo>
                  <a:lnTo>
                    <a:pt x="446" y="423"/>
                  </a:lnTo>
                  <a:lnTo>
                    <a:pt x="421" y="448"/>
                  </a:lnTo>
                  <a:lnTo>
                    <a:pt x="393" y="470"/>
                  </a:lnTo>
                  <a:lnTo>
                    <a:pt x="362" y="486"/>
                  </a:lnTo>
                  <a:lnTo>
                    <a:pt x="328" y="500"/>
                  </a:lnTo>
                  <a:lnTo>
                    <a:pt x="292" y="508"/>
                  </a:lnTo>
                  <a:lnTo>
                    <a:pt x="255" y="510"/>
                  </a:lnTo>
                  <a:lnTo>
                    <a:pt x="216" y="508"/>
                  </a:lnTo>
                  <a:lnTo>
                    <a:pt x="181" y="500"/>
                  </a:lnTo>
                  <a:lnTo>
                    <a:pt x="147" y="486"/>
                  </a:lnTo>
                  <a:lnTo>
                    <a:pt x="115" y="470"/>
                  </a:lnTo>
                  <a:lnTo>
                    <a:pt x="87" y="448"/>
                  </a:lnTo>
                  <a:lnTo>
                    <a:pt x="62" y="423"/>
                  </a:lnTo>
                  <a:lnTo>
                    <a:pt x="40" y="395"/>
                  </a:lnTo>
                  <a:lnTo>
                    <a:pt x="24" y="362"/>
                  </a:lnTo>
                  <a:lnTo>
                    <a:pt x="10" y="329"/>
                  </a:lnTo>
                  <a:lnTo>
                    <a:pt x="2" y="292"/>
                  </a:lnTo>
                  <a:lnTo>
                    <a:pt x="0" y="255"/>
                  </a:lnTo>
                  <a:lnTo>
                    <a:pt x="2" y="217"/>
                  </a:lnTo>
                  <a:lnTo>
                    <a:pt x="10" y="182"/>
                  </a:lnTo>
                  <a:lnTo>
                    <a:pt x="24" y="147"/>
                  </a:lnTo>
                  <a:lnTo>
                    <a:pt x="40" y="116"/>
                  </a:lnTo>
                  <a:lnTo>
                    <a:pt x="62" y="88"/>
                  </a:lnTo>
                  <a:lnTo>
                    <a:pt x="87" y="63"/>
                  </a:lnTo>
                  <a:lnTo>
                    <a:pt x="115" y="41"/>
                  </a:lnTo>
                  <a:lnTo>
                    <a:pt x="147" y="23"/>
                  </a:lnTo>
                  <a:lnTo>
                    <a:pt x="181" y="11"/>
                  </a:lnTo>
                  <a:lnTo>
                    <a:pt x="216" y="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5">
              <a:extLst>
                <a:ext uri="{FF2B5EF4-FFF2-40B4-BE49-F238E27FC236}">
                  <a16:creationId xmlns:a16="http://schemas.microsoft.com/office/drawing/2014/main" xmlns="" id="{3D9D2218-4E78-45B3-8523-3F134F9C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0" y="2486025"/>
              <a:ext cx="107950" cy="80962"/>
            </a:xfrm>
            <a:custGeom>
              <a:avLst/>
              <a:gdLst>
                <a:gd name="T0" fmla="*/ 228 w 750"/>
                <a:gd name="T1" fmla="*/ 0 h 555"/>
                <a:gd name="T2" fmla="*/ 248 w 750"/>
                <a:gd name="T3" fmla="*/ 1 h 555"/>
                <a:gd name="T4" fmla="*/ 267 w 750"/>
                <a:gd name="T5" fmla="*/ 8 h 555"/>
                <a:gd name="T6" fmla="*/ 375 w 750"/>
                <a:gd name="T7" fmla="*/ 60 h 555"/>
                <a:gd name="T8" fmla="*/ 483 w 750"/>
                <a:gd name="T9" fmla="*/ 8 h 555"/>
                <a:gd name="T10" fmla="*/ 502 w 750"/>
                <a:gd name="T11" fmla="*/ 1 h 555"/>
                <a:gd name="T12" fmla="*/ 522 w 750"/>
                <a:gd name="T13" fmla="*/ 0 h 555"/>
                <a:gd name="T14" fmla="*/ 541 w 750"/>
                <a:gd name="T15" fmla="*/ 3 h 555"/>
                <a:gd name="T16" fmla="*/ 544 w 750"/>
                <a:gd name="T17" fmla="*/ 4 h 555"/>
                <a:gd name="T18" fmla="*/ 550 w 750"/>
                <a:gd name="T19" fmla="*/ 7 h 555"/>
                <a:gd name="T20" fmla="*/ 558 w 750"/>
                <a:gd name="T21" fmla="*/ 9 h 555"/>
                <a:gd name="T22" fmla="*/ 569 w 750"/>
                <a:gd name="T23" fmla="*/ 12 h 555"/>
                <a:gd name="T24" fmla="*/ 578 w 750"/>
                <a:gd name="T25" fmla="*/ 15 h 555"/>
                <a:gd name="T26" fmla="*/ 586 w 750"/>
                <a:gd name="T27" fmla="*/ 17 h 555"/>
                <a:gd name="T28" fmla="*/ 592 w 750"/>
                <a:gd name="T29" fmla="*/ 19 h 555"/>
                <a:gd name="T30" fmla="*/ 596 w 750"/>
                <a:gd name="T31" fmla="*/ 20 h 555"/>
                <a:gd name="T32" fmla="*/ 629 w 750"/>
                <a:gd name="T33" fmla="*/ 35 h 555"/>
                <a:gd name="T34" fmla="*/ 658 w 750"/>
                <a:gd name="T35" fmla="*/ 54 h 555"/>
                <a:gd name="T36" fmla="*/ 685 w 750"/>
                <a:gd name="T37" fmla="*/ 76 h 555"/>
                <a:gd name="T38" fmla="*/ 707 w 750"/>
                <a:gd name="T39" fmla="*/ 103 h 555"/>
                <a:gd name="T40" fmla="*/ 726 w 750"/>
                <a:gd name="T41" fmla="*/ 133 h 555"/>
                <a:gd name="T42" fmla="*/ 739 w 750"/>
                <a:gd name="T43" fmla="*/ 165 h 555"/>
                <a:gd name="T44" fmla="*/ 748 w 750"/>
                <a:gd name="T45" fmla="*/ 200 h 555"/>
                <a:gd name="T46" fmla="*/ 750 w 750"/>
                <a:gd name="T47" fmla="*/ 235 h 555"/>
                <a:gd name="T48" fmla="*/ 750 w 750"/>
                <a:gd name="T49" fmla="*/ 474 h 555"/>
                <a:gd name="T50" fmla="*/ 748 w 750"/>
                <a:gd name="T51" fmla="*/ 496 h 555"/>
                <a:gd name="T52" fmla="*/ 739 w 750"/>
                <a:gd name="T53" fmla="*/ 516 h 555"/>
                <a:gd name="T54" fmla="*/ 727 w 750"/>
                <a:gd name="T55" fmla="*/ 531 h 555"/>
                <a:gd name="T56" fmla="*/ 710 w 750"/>
                <a:gd name="T57" fmla="*/ 545 h 555"/>
                <a:gd name="T58" fmla="*/ 690 w 750"/>
                <a:gd name="T59" fmla="*/ 552 h 555"/>
                <a:gd name="T60" fmla="*/ 668 w 750"/>
                <a:gd name="T61" fmla="*/ 555 h 555"/>
                <a:gd name="T62" fmla="*/ 81 w 750"/>
                <a:gd name="T63" fmla="*/ 555 h 555"/>
                <a:gd name="T64" fmla="*/ 59 w 750"/>
                <a:gd name="T65" fmla="*/ 552 h 555"/>
                <a:gd name="T66" fmla="*/ 40 w 750"/>
                <a:gd name="T67" fmla="*/ 545 h 555"/>
                <a:gd name="T68" fmla="*/ 23 w 750"/>
                <a:gd name="T69" fmla="*/ 531 h 555"/>
                <a:gd name="T70" fmla="*/ 10 w 750"/>
                <a:gd name="T71" fmla="*/ 516 h 555"/>
                <a:gd name="T72" fmla="*/ 2 w 750"/>
                <a:gd name="T73" fmla="*/ 496 h 555"/>
                <a:gd name="T74" fmla="*/ 0 w 750"/>
                <a:gd name="T75" fmla="*/ 474 h 555"/>
                <a:gd name="T76" fmla="*/ 0 w 750"/>
                <a:gd name="T77" fmla="*/ 235 h 555"/>
                <a:gd name="T78" fmla="*/ 2 w 750"/>
                <a:gd name="T79" fmla="*/ 200 h 555"/>
                <a:gd name="T80" fmla="*/ 10 w 750"/>
                <a:gd name="T81" fmla="*/ 165 h 555"/>
                <a:gd name="T82" fmla="*/ 24 w 750"/>
                <a:gd name="T83" fmla="*/ 133 h 555"/>
                <a:gd name="T84" fmla="*/ 43 w 750"/>
                <a:gd name="T85" fmla="*/ 103 h 555"/>
                <a:gd name="T86" fmla="*/ 65 w 750"/>
                <a:gd name="T87" fmla="*/ 76 h 555"/>
                <a:gd name="T88" fmla="*/ 92 w 750"/>
                <a:gd name="T89" fmla="*/ 54 h 555"/>
                <a:gd name="T90" fmla="*/ 121 w 750"/>
                <a:gd name="T91" fmla="*/ 35 h 555"/>
                <a:gd name="T92" fmla="*/ 154 w 750"/>
                <a:gd name="T93" fmla="*/ 20 h 555"/>
                <a:gd name="T94" fmla="*/ 157 w 750"/>
                <a:gd name="T95" fmla="*/ 19 h 555"/>
                <a:gd name="T96" fmla="*/ 163 w 750"/>
                <a:gd name="T97" fmla="*/ 17 h 555"/>
                <a:gd name="T98" fmla="*/ 172 w 750"/>
                <a:gd name="T99" fmla="*/ 15 h 555"/>
                <a:gd name="T100" fmla="*/ 181 w 750"/>
                <a:gd name="T101" fmla="*/ 12 h 555"/>
                <a:gd name="T102" fmla="*/ 192 w 750"/>
                <a:gd name="T103" fmla="*/ 9 h 555"/>
                <a:gd name="T104" fmla="*/ 200 w 750"/>
                <a:gd name="T105" fmla="*/ 7 h 555"/>
                <a:gd name="T106" fmla="*/ 206 w 750"/>
                <a:gd name="T107" fmla="*/ 4 h 555"/>
                <a:gd name="T108" fmla="*/ 208 w 750"/>
                <a:gd name="T109" fmla="*/ 3 h 555"/>
                <a:gd name="T110" fmla="*/ 228 w 750"/>
                <a:gd name="T111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0" h="555">
                  <a:moveTo>
                    <a:pt x="228" y="0"/>
                  </a:moveTo>
                  <a:lnTo>
                    <a:pt x="248" y="1"/>
                  </a:lnTo>
                  <a:lnTo>
                    <a:pt x="267" y="8"/>
                  </a:lnTo>
                  <a:lnTo>
                    <a:pt x="375" y="60"/>
                  </a:lnTo>
                  <a:lnTo>
                    <a:pt x="483" y="8"/>
                  </a:lnTo>
                  <a:lnTo>
                    <a:pt x="502" y="1"/>
                  </a:lnTo>
                  <a:lnTo>
                    <a:pt x="522" y="0"/>
                  </a:lnTo>
                  <a:lnTo>
                    <a:pt x="541" y="3"/>
                  </a:lnTo>
                  <a:lnTo>
                    <a:pt x="544" y="4"/>
                  </a:lnTo>
                  <a:lnTo>
                    <a:pt x="550" y="7"/>
                  </a:lnTo>
                  <a:lnTo>
                    <a:pt x="558" y="9"/>
                  </a:lnTo>
                  <a:lnTo>
                    <a:pt x="569" y="12"/>
                  </a:lnTo>
                  <a:lnTo>
                    <a:pt x="578" y="15"/>
                  </a:lnTo>
                  <a:lnTo>
                    <a:pt x="586" y="17"/>
                  </a:lnTo>
                  <a:lnTo>
                    <a:pt x="592" y="19"/>
                  </a:lnTo>
                  <a:lnTo>
                    <a:pt x="596" y="20"/>
                  </a:lnTo>
                  <a:lnTo>
                    <a:pt x="629" y="35"/>
                  </a:lnTo>
                  <a:lnTo>
                    <a:pt x="658" y="54"/>
                  </a:lnTo>
                  <a:lnTo>
                    <a:pt x="685" y="76"/>
                  </a:lnTo>
                  <a:lnTo>
                    <a:pt x="707" y="103"/>
                  </a:lnTo>
                  <a:lnTo>
                    <a:pt x="726" y="133"/>
                  </a:lnTo>
                  <a:lnTo>
                    <a:pt x="739" y="165"/>
                  </a:lnTo>
                  <a:lnTo>
                    <a:pt x="748" y="200"/>
                  </a:lnTo>
                  <a:lnTo>
                    <a:pt x="750" y="235"/>
                  </a:lnTo>
                  <a:lnTo>
                    <a:pt x="750" y="474"/>
                  </a:lnTo>
                  <a:lnTo>
                    <a:pt x="748" y="496"/>
                  </a:lnTo>
                  <a:lnTo>
                    <a:pt x="739" y="516"/>
                  </a:lnTo>
                  <a:lnTo>
                    <a:pt x="727" y="531"/>
                  </a:lnTo>
                  <a:lnTo>
                    <a:pt x="710" y="545"/>
                  </a:lnTo>
                  <a:lnTo>
                    <a:pt x="690" y="552"/>
                  </a:lnTo>
                  <a:lnTo>
                    <a:pt x="668" y="555"/>
                  </a:lnTo>
                  <a:lnTo>
                    <a:pt x="81" y="555"/>
                  </a:lnTo>
                  <a:lnTo>
                    <a:pt x="59" y="552"/>
                  </a:lnTo>
                  <a:lnTo>
                    <a:pt x="40" y="545"/>
                  </a:lnTo>
                  <a:lnTo>
                    <a:pt x="23" y="531"/>
                  </a:lnTo>
                  <a:lnTo>
                    <a:pt x="10" y="516"/>
                  </a:lnTo>
                  <a:lnTo>
                    <a:pt x="2" y="496"/>
                  </a:lnTo>
                  <a:lnTo>
                    <a:pt x="0" y="474"/>
                  </a:lnTo>
                  <a:lnTo>
                    <a:pt x="0" y="235"/>
                  </a:lnTo>
                  <a:lnTo>
                    <a:pt x="2" y="200"/>
                  </a:lnTo>
                  <a:lnTo>
                    <a:pt x="10" y="165"/>
                  </a:lnTo>
                  <a:lnTo>
                    <a:pt x="24" y="133"/>
                  </a:lnTo>
                  <a:lnTo>
                    <a:pt x="43" y="103"/>
                  </a:lnTo>
                  <a:lnTo>
                    <a:pt x="65" y="76"/>
                  </a:lnTo>
                  <a:lnTo>
                    <a:pt x="92" y="54"/>
                  </a:lnTo>
                  <a:lnTo>
                    <a:pt x="121" y="35"/>
                  </a:lnTo>
                  <a:lnTo>
                    <a:pt x="154" y="20"/>
                  </a:lnTo>
                  <a:lnTo>
                    <a:pt x="157" y="19"/>
                  </a:lnTo>
                  <a:lnTo>
                    <a:pt x="163" y="17"/>
                  </a:lnTo>
                  <a:lnTo>
                    <a:pt x="172" y="15"/>
                  </a:lnTo>
                  <a:lnTo>
                    <a:pt x="181" y="12"/>
                  </a:lnTo>
                  <a:lnTo>
                    <a:pt x="192" y="9"/>
                  </a:lnTo>
                  <a:lnTo>
                    <a:pt x="200" y="7"/>
                  </a:lnTo>
                  <a:lnTo>
                    <a:pt x="206" y="4"/>
                  </a:lnTo>
                  <a:lnTo>
                    <a:pt x="208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xmlns="" id="{5590B0CC-FEEE-42C9-897D-C176ECA7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2405063"/>
              <a:ext cx="73025" cy="74612"/>
            </a:xfrm>
            <a:custGeom>
              <a:avLst/>
              <a:gdLst>
                <a:gd name="T0" fmla="*/ 255 w 510"/>
                <a:gd name="T1" fmla="*/ 0 h 511"/>
                <a:gd name="T2" fmla="*/ 292 w 510"/>
                <a:gd name="T3" fmla="*/ 3 h 511"/>
                <a:gd name="T4" fmla="*/ 329 w 510"/>
                <a:gd name="T5" fmla="*/ 12 h 511"/>
                <a:gd name="T6" fmla="*/ 362 w 510"/>
                <a:gd name="T7" fmla="*/ 24 h 511"/>
                <a:gd name="T8" fmla="*/ 393 w 510"/>
                <a:gd name="T9" fmla="*/ 42 h 511"/>
                <a:gd name="T10" fmla="*/ 422 w 510"/>
                <a:gd name="T11" fmla="*/ 63 h 511"/>
                <a:gd name="T12" fmla="*/ 447 w 510"/>
                <a:gd name="T13" fmla="*/ 89 h 511"/>
                <a:gd name="T14" fmla="*/ 468 w 510"/>
                <a:gd name="T15" fmla="*/ 117 h 511"/>
                <a:gd name="T16" fmla="*/ 486 w 510"/>
                <a:gd name="T17" fmla="*/ 148 h 511"/>
                <a:gd name="T18" fmla="*/ 498 w 510"/>
                <a:gd name="T19" fmla="*/ 182 h 511"/>
                <a:gd name="T20" fmla="*/ 507 w 510"/>
                <a:gd name="T21" fmla="*/ 218 h 511"/>
                <a:gd name="T22" fmla="*/ 510 w 510"/>
                <a:gd name="T23" fmla="*/ 256 h 511"/>
                <a:gd name="T24" fmla="*/ 507 w 510"/>
                <a:gd name="T25" fmla="*/ 293 h 511"/>
                <a:gd name="T26" fmla="*/ 498 w 510"/>
                <a:gd name="T27" fmla="*/ 330 h 511"/>
                <a:gd name="T28" fmla="*/ 486 w 510"/>
                <a:gd name="T29" fmla="*/ 363 h 511"/>
                <a:gd name="T30" fmla="*/ 468 w 510"/>
                <a:gd name="T31" fmla="*/ 395 h 511"/>
                <a:gd name="T32" fmla="*/ 447 w 510"/>
                <a:gd name="T33" fmla="*/ 424 h 511"/>
                <a:gd name="T34" fmla="*/ 422 w 510"/>
                <a:gd name="T35" fmla="*/ 449 h 511"/>
                <a:gd name="T36" fmla="*/ 393 w 510"/>
                <a:gd name="T37" fmla="*/ 470 h 511"/>
                <a:gd name="T38" fmla="*/ 362 w 510"/>
                <a:gd name="T39" fmla="*/ 487 h 511"/>
                <a:gd name="T40" fmla="*/ 329 w 510"/>
                <a:gd name="T41" fmla="*/ 501 h 511"/>
                <a:gd name="T42" fmla="*/ 292 w 510"/>
                <a:gd name="T43" fmla="*/ 508 h 511"/>
                <a:gd name="T44" fmla="*/ 255 w 510"/>
                <a:gd name="T45" fmla="*/ 511 h 511"/>
                <a:gd name="T46" fmla="*/ 217 w 510"/>
                <a:gd name="T47" fmla="*/ 508 h 511"/>
                <a:gd name="T48" fmla="*/ 181 w 510"/>
                <a:gd name="T49" fmla="*/ 501 h 511"/>
                <a:gd name="T50" fmla="*/ 148 w 510"/>
                <a:gd name="T51" fmla="*/ 487 h 511"/>
                <a:gd name="T52" fmla="*/ 116 w 510"/>
                <a:gd name="T53" fmla="*/ 470 h 511"/>
                <a:gd name="T54" fmla="*/ 87 w 510"/>
                <a:gd name="T55" fmla="*/ 449 h 511"/>
                <a:gd name="T56" fmla="*/ 62 w 510"/>
                <a:gd name="T57" fmla="*/ 424 h 511"/>
                <a:gd name="T58" fmla="*/ 41 w 510"/>
                <a:gd name="T59" fmla="*/ 395 h 511"/>
                <a:gd name="T60" fmla="*/ 24 w 510"/>
                <a:gd name="T61" fmla="*/ 363 h 511"/>
                <a:gd name="T62" fmla="*/ 11 w 510"/>
                <a:gd name="T63" fmla="*/ 330 h 511"/>
                <a:gd name="T64" fmla="*/ 3 w 510"/>
                <a:gd name="T65" fmla="*/ 293 h 511"/>
                <a:gd name="T66" fmla="*/ 0 w 510"/>
                <a:gd name="T67" fmla="*/ 256 h 511"/>
                <a:gd name="T68" fmla="*/ 3 w 510"/>
                <a:gd name="T69" fmla="*/ 218 h 511"/>
                <a:gd name="T70" fmla="*/ 11 w 510"/>
                <a:gd name="T71" fmla="*/ 182 h 511"/>
                <a:gd name="T72" fmla="*/ 24 w 510"/>
                <a:gd name="T73" fmla="*/ 148 h 511"/>
                <a:gd name="T74" fmla="*/ 41 w 510"/>
                <a:gd name="T75" fmla="*/ 117 h 511"/>
                <a:gd name="T76" fmla="*/ 62 w 510"/>
                <a:gd name="T77" fmla="*/ 89 h 511"/>
                <a:gd name="T78" fmla="*/ 87 w 510"/>
                <a:gd name="T79" fmla="*/ 63 h 511"/>
                <a:gd name="T80" fmla="*/ 116 w 510"/>
                <a:gd name="T81" fmla="*/ 42 h 511"/>
                <a:gd name="T82" fmla="*/ 148 w 510"/>
                <a:gd name="T83" fmla="*/ 24 h 511"/>
                <a:gd name="T84" fmla="*/ 181 w 510"/>
                <a:gd name="T85" fmla="*/ 12 h 511"/>
                <a:gd name="T86" fmla="*/ 217 w 510"/>
                <a:gd name="T87" fmla="*/ 3 h 511"/>
                <a:gd name="T88" fmla="*/ 255 w 510"/>
                <a:gd name="T8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0" h="511">
                  <a:moveTo>
                    <a:pt x="255" y="0"/>
                  </a:moveTo>
                  <a:lnTo>
                    <a:pt x="292" y="3"/>
                  </a:lnTo>
                  <a:lnTo>
                    <a:pt x="329" y="12"/>
                  </a:lnTo>
                  <a:lnTo>
                    <a:pt x="362" y="24"/>
                  </a:lnTo>
                  <a:lnTo>
                    <a:pt x="393" y="42"/>
                  </a:lnTo>
                  <a:lnTo>
                    <a:pt x="422" y="63"/>
                  </a:lnTo>
                  <a:lnTo>
                    <a:pt x="447" y="89"/>
                  </a:lnTo>
                  <a:lnTo>
                    <a:pt x="468" y="117"/>
                  </a:lnTo>
                  <a:lnTo>
                    <a:pt x="486" y="148"/>
                  </a:lnTo>
                  <a:lnTo>
                    <a:pt x="498" y="182"/>
                  </a:lnTo>
                  <a:lnTo>
                    <a:pt x="507" y="218"/>
                  </a:lnTo>
                  <a:lnTo>
                    <a:pt x="510" y="256"/>
                  </a:lnTo>
                  <a:lnTo>
                    <a:pt x="507" y="293"/>
                  </a:lnTo>
                  <a:lnTo>
                    <a:pt x="498" y="330"/>
                  </a:lnTo>
                  <a:lnTo>
                    <a:pt x="486" y="363"/>
                  </a:lnTo>
                  <a:lnTo>
                    <a:pt x="468" y="395"/>
                  </a:lnTo>
                  <a:lnTo>
                    <a:pt x="447" y="424"/>
                  </a:lnTo>
                  <a:lnTo>
                    <a:pt x="422" y="449"/>
                  </a:lnTo>
                  <a:lnTo>
                    <a:pt x="393" y="470"/>
                  </a:lnTo>
                  <a:lnTo>
                    <a:pt x="362" y="487"/>
                  </a:lnTo>
                  <a:lnTo>
                    <a:pt x="329" y="501"/>
                  </a:lnTo>
                  <a:lnTo>
                    <a:pt x="292" y="508"/>
                  </a:lnTo>
                  <a:lnTo>
                    <a:pt x="255" y="511"/>
                  </a:lnTo>
                  <a:lnTo>
                    <a:pt x="217" y="508"/>
                  </a:lnTo>
                  <a:lnTo>
                    <a:pt x="181" y="501"/>
                  </a:lnTo>
                  <a:lnTo>
                    <a:pt x="148" y="487"/>
                  </a:lnTo>
                  <a:lnTo>
                    <a:pt x="116" y="470"/>
                  </a:lnTo>
                  <a:lnTo>
                    <a:pt x="87" y="449"/>
                  </a:lnTo>
                  <a:lnTo>
                    <a:pt x="62" y="424"/>
                  </a:lnTo>
                  <a:lnTo>
                    <a:pt x="41" y="395"/>
                  </a:lnTo>
                  <a:lnTo>
                    <a:pt x="24" y="363"/>
                  </a:lnTo>
                  <a:lnTo>
                    <a:pt x="11" y="330"/>
                  </a:lnTo>
                  <a:lnTo>
                    <a:pt x="3" y="293"/>
                  </a:lnTo>
                  <a:lnTo>
                    <a:pt x="0" y="256"/>
                  </a:lnTo>
                  <a:lnTo>
                    <a:pt x="3" y="218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7"/>
                  </a:lnTo>
                  <a:lnTo>
                    <a:pt x="62" y="89"/>
                  </a:lnTo>
                  <a:lnTo>
                    <a:pt x="87" y="63"/>
                  </a:lnTo>
                  <a:lnTo>
                    <a:pt x="116" y="42"/>
                  </a:lnTo>
                  <a:lnTo>
                    <a:pt x="148" y="24"/>
                  </a:lnTo>
                  <a:lnTo>
                    <a:pt x="181" y="12"/>
                  </a:lnTo>
                  <a:lnTo>
                    <a:pt x="217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xmlns="" id="{AA14C62F-989D-4C3E-8C40-33D0188FF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486025"/>
              <a:ext cx="107950" cy="80962"/>
            </a:xfrm>
            <a:custGeom>
              <a:avLst/>
              <a:gdLst>
                <a:gd name="T0" fmla="*/ 522 w 751"/>
                <a:gd name="T1" fmla="*/ 0 h 555"/>
                <a:gd name="T2" fmla="*/ 541 w 751"/>
                <a:gd name="T3" fmla="*/ 3 h 555"/>
                <a:gd name="T4" fmla="*/ 543 w 751"/>
                <a:gd name="T5" fmla="*/ 4 h 555"/>
                <a:gd name="T6" fmla="*/ 550 w 751"/>
                <a:gd name="T7" fmla="*/ 7 h 555"/>
                <a:gd name="T8" fmla="*/ 558 w 751"/>
                <a:gd name="T9" fmla="*/ 9 h 555"/>
                <a:gd name="T10" fmla="*/ 568 w 751"/>
                <a:gd name="T11" fmla="*/ 12 h 555"/>
                <a:gd name="T12" fmla="*/ 578 w 751"/>
                <a:gd name="T13" fmla="*/ 15 h 555"/>
                <a:gd name="T14" fmla="*/ 587 w 751"/>
                <a:gd name="T15" fmla="*/ 17 h 555"/>
                <a:gd name="T16" fmla="*/ 592 w 751"/>
                <a:gd name="T17" fmla="*/ 19 h 555"/>
                <a:gd name="T18" fmla="*/ 595 w 751"/>
                <a:gd name="T19" fmla="*/ 20 h 555"/>
                <a:gd name="T20" fmla="*/ 629 w 751"/>
                <a:gd name="T21" fmla="*/ 35 h 555"/>
                <a:gd name="T22" fmla="*/ 659 w 751"/>
                <a:gd name="T23" fmla="*/ 54 h 555"/>
                <a:gd name="T24" fmla="*/ 685 w 751"/>
                <a:gd name="T25" fmla="*/ 76 h 555"/>
                <a:gd name="T26" fmla="*/ 708 w 751"/>
                <a:gd name="T27" fmla="*/ 103 h 555"/>
                <a:gd name="T28" fmla="*/ 726 w 751"/>
                <a:gd name="T29" fmla="*/ 133 h 555"/>
                <a:gd name="T30" fmla="*/ 739 w 751"/>
                <a:gd name="T31" fmla="*/ 165 h 555"/>
                <a:gd name="T32" fmla="*/ 747 w 751"/>
                <a:gd name="T33" fmla="*/ 200 h 555"/>
                <a:gd name="T34" fmla="*/ 751 w 751"/>
                <a:gd name="T35" fmla="*/ 235 h 555"/>
                <a:gd name="T36" fmla="*/ 751 w 751"/>
                <a:gd name="T37" fmla="*/ 474 h 555"/>
                <a:gd name="T38" fmla="*/ 747 w 751"/>
                <a:gd name="T39" fmla="*/ 496 h 555"/>
                <a:gd name="T40" fmla="*/ 739 w 751"/>
                <a:gd name="T41" fmla="*/ 516 h 555"/>
                <a:gd name="T42" fmla="*/ 727 w 751"/>
                <a:gd name="T43" fmla="*/ 531 h 555"/>
                <a:gd name="T44" fmla="*/ 710 w 751"/>
                <a:gd name="T45" fmla="*/ 545 h 555"/>
                <a:gd name="T46" fmla="*/ 690 w 751"/>
                <a:gd name="T47" fmla="*/ 552 h 555"/>
                <a:gd name="T48" fmla="*/ 669 w 751"/>
                <a:gd name="T49" fmla="*/ 555 h 555"/>
                <a:gd name="T50" fmla="*/ 81 w 751"/>
                <a:gd name="T51" fmla="*/ 555 h 555"/>
                <a:gd name="T52" fmla="*/ 59 w 751"/>
                <a:gd name="T53" fmla="*/ 552 h 555"/>
                <a:gd name="T54" fmla="*/ 39 w 751"/>
                <a:gd name="T55" fmla="*/ 545 h 555"/>
                <a:gd name="T56" fmla="*/ 24 w 751"/>
                <a:gd name="T57" fmla="*/ 531 h 555"/>
                <a:gd name="T58" fmla="*/ 10 w 751"/>
                <a:gd name="T59" fmla="*/ 516 h 555"/>
                <a:gd name="T60" fmla="*/ 3 w 751"/>
                <a:gd name="T61" fmla="*/ 496 h 555"/>
                <a:gd name="T62" fmla="*/ 0 w 751"/>
                <a:gd name="T63" fmla="*/ 474 h 555"/>
                <a:gd name="T64" fmla="*/ 0 w 751"/>
                <a:gd name="T65" fmla="*/ 235 h 555"/>
                <a:gd name="T66" fmla="*/ 3 w 751"/>
                <a:gd name="T67" fmla="*/ 200 h 555"/>
                <a:gd name="T68" fmla="*/ 10 w 751"/>
                <a:gd name="T69" fmla="*/ 165 h 555"/>
                <a:gd name="T70" fmla="*/ 24 w 751"/>
                <a:gd name="T71" fmla="*/ 133 h 555"/>
                <a:gd name="T72" fmla="*/ 43 w 751"/>
                <a:gd name="T73" fmla="*/ 103 h 555"/>
                <a:gd name="T74" fmla="*/ 64 w 751"/>
                <a:gd name="T75" fmla="*/ 76 h 555"/>
                <a:gd name="T76" fmla="*/ 92 w 751"/>
                <a:gd name="T77" fmla="*/ 54 h 555"/>
                <a:gd name="T78" fmla="*/ 122 w 751"/>
                <a:gd name="T79" fmla="*/ 35 h 555"/>
                <a:gd name="T80" fmla="*/ 154 w 751"/>
                <a:gd name="T81" fmla="*/ 20 h 555"/>
                <a:gd name="T82" fmla="*/ 157 w 751"/>
                <a:gd name="T83" fmla="*/ 19 h 555"/>
                <a:gd name="T84" fmla="*/ 163 w 751"/>
                <a:gd name="T85" fmla="*/ 17 h 555"/>
                <a:gd name="T86" fmla="*/ 172 w 751"/>
                <a:gd name="T87" fmla="*/ 15 h 555"/>
                <a:gd name="T88" fmla="*/ 181 w 751"/>
                <a:gd name="T89" fmla="*/ 12 h 555"/>
                <a:gd name="T90" fmla="*/ 191 w 751"/>
                <a:gd name="T91" fmla="*/ 9 h 555"/>
                <a:gd name="T92" fmla="*/ 200 w 751"/>
                <a:gd name="T93" fmla="*/ 7 h 555"/>
                <a:gd name="T94" fmla="*/ 206 w 751"/>
                <a:gd name="T95" fmla="*/ 4 h 555"/>
                <a:gd name="T96" fmla="*/ 208 w 751"/>
                <a:gd name="T97" fmla="*/ 3 h 555"/>
                <a:gd name="T98" fmla="*/ 228 w 751"/>
                <a:gd name="T99" fmla="*/ 0 h 555"/>
                <a:gd name="T100" fmla="*/ 248 w 751"/>
                <a:gd name="T101" fmla="*/ 1 h 555"/>
                <a:gd name="T102" fmla="*/ 266 w 751"/>
                <a:gd name="T103" fmla="*/ 8 h 555"/>
                <a:gd name="T104" fmla="*/ 375 w 751"/>
                <a:gd name="T105" fmla="*/ 60 h 555"/>
                <a:gd name="T106" fmla="*/ 483 w 751"/>
                <a:gd name="T107" fmla="*/ 8 h 555"/>
                <a:gd name="T108" fmla="*/ 502 w 751"/>
                <a:gd name="T109" fmla="*/ 1 h 555"/>
                <a:gd name="T110" fmla="*/ 522 w 751"/>
                <a:gd name="T111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1" h="555">
                  <a:moveTo>
                    <a:pt x="522" y="0"/>
                  </a:moveTo>
                  <a:lnTo>
                    <a:pt x="541" y="3"/>
                  </a:lnTo>
                  <a:lnTo>
                    <a:pt x="543" y="4"/>
                  </a:lnTo>
                  <a:lnTo>
                    <a:pt x="550" y="7"/>
                  </a:lnTo>
                  <a:lnTo>
                    <a:pt x="558" y="9"/>
                  </a:lnTo>
                  <a:lnTo>
                    <a:pt x="568" y="12"/>
                  </a:lnTo>
                  <a:lnTo>
                    <a:pt x="578" y="15"/>
                  </a:lnTo>
                  <a:lnTo>
                    <a:pt x="587" y="17"/>
                  </a:lnTo>
                  <a:lnTo>
                    <a:pt x="592" y="19"/>
                  </a:lnTo>
                  <a:lnTo>
                    <a:pt x="595" y="20"/>
                  </a:lnTo>
                  <a:lnTo>
                    <a:pt x="629" y="35"/>
                  </a:lnTo>
                  <a:lnTo>
                    <a:pt x="659" y="54"/>
                  </a:lnTo>
                  <a:lnTo>
                    <a:pt x="685" y="76"/>
                  </a:lnTo>
                  <a:lnTo>
                    <a:pt x="708" y="103"/>
                  </a:lnTo>
                  <a:lnTo>
                    <a:pt x="726" y="133"/>
                  </a:lnTo>
                  <a:lnTo>
                    <a:pt x="739" y="165"/>
                  </a:lnTo>
                  <a:lnTo>
                    <a:pt x="747" y="200"/>
                  </a:lnTo>
                  <a:lnTo>
                    <a:pt x="751" y="235"/>
                  </a:lnTo>
                  <a:lnTo>
                    <a:pt x="751" y="474"/>
                  </a:lnTo>
                  <a:lnTo>
                    <a:pt x="747" y="496"/>
                  </a:lnTo>
                  <a:lnTo>
                    <a:pt x="739" y="516"/>
                  </a:lnTo>
                  <a:lnTo>
                    <a:pt x="727" y="531"/>
                  </a:lnTo>
                  <a:lnTo>
                    <a:pt x="710" y="545"/>
                  </a:lnTo>
                  <a:lnTo>
                    <a:pt x="690" y="552"/>
                  </a:lnTo>
                  <a:lnTo>
                    <a:pt x="669" y="555"/>
                  </a:lnTo>
                  <a:lnTo>
                    <a:pt x="81" y="555"/>
                  </a:lnTo>
                  <a:lnTo>
                    <a:pt x="59" y="552"/>
                  </a:lnTo>
                  <a:lnTo>
                    <a:pt x="39" y="545"/>
                  </a:lnTo>
                  <a:lnTo>
                    <a:pt x="24" y="531"/>
                  </a:lnTo>
                  <a:lnTo>
                    <a:pt x="10" y="516"/>
                  </a:lnTo>
                  <a:lnTo>
                    <a:pt x="3" y="496"/>
                  </a:lnTo>
                  <a:lnTo>
                    <a:pt x="0" y="474"/>
                  </a:lnTo>
                  <a:lnTo>
                    <a:pt x="0" y="235"/>
                  </a:lnTo>
                  <a:lnTo>
                    <a:pt x="3" y="200"/>
                  </a:lnTo>
                  <a:lnTo>
                    <a:pt x="10" y="165"/>
                  </a:lnTo>
                  <a:lnTo>
                    <a:pt x="24" y="133"/>
                  </a:lnTo>
                  <a:lnTo>
                    <a:pt x="43" y="103"/>
                  </a:lnTo>
                  <a:lnTo>
                    <a:pt x="64" y="76"/>
                  </a:lnTo>
                  <a:lnTo>
                    <a:pt x="92" y="54"/>
                  </a:lnTo>
                  <a:lnTo>
                    <a:pt x="122" y="35"/>
                  </a:lnTo>
                  <a:lnTo>
                    <a:pt x="154" y="20"/>
                  </a:lnTo>
                  <a:lnTo>
                    <a:pt x="157" y="19"/>
                  </a:lnTo>
                  <a:lnTo>
                    <a:pt x="163" y="17"/>
                  </a:lnTo>
                  <a:lnTo>
                    <a:pt x="172" y="15"/>
                  </a:lnTo>
                  <a:lnTo>
                    <a:pt x="181" y="12"/>
                  </a:lnTo>
                  <a:lnTo>
                    <a:pt x="191" y="9"/>
                  </a:lnTo>
                  <a:lnTo>
                    <a:pt x="200" y="7"/>
                  </a:lnTo>
                  <a:lnTo>
                    <a:pt x="206" y="4"/>
                  </a:lnTo>
                  <a:lnTo>
                    <a:pt x="208" y="3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6" y="8"/>
                  </a:lnTo>
                  <a:lnTo>
                    <a:pt x="375" y="60"/>
                  </a:lnTo>
                  <a:lnTo>
                    <a:pt x="483" y="8"/>
                  </a:lnTo>
                  <a:lnTo>
                    <a:pt x="502" y="1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8">
              <a:extLst>
                <a:ext uri="{FF2B5EF4-FFF2-40B4-BE49-F238E27FC236}">
                  <a16:creationId xmlns:a16="http://schemas.microsoft.com/office/drawing/2014/main" xmlns="" id="{6EAFFB71-084A-4553-9B01-7E33106CB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0" y="2405063"/>
              <a:ext cx="73025" cy="74612"/>
            </a:xfrm>
            <a:custGeom>
              <a:avLst/>
              <a:gdLst>
                <a:gd name="T0" fmla="*/ 255 w 510"/>
                <a:gd name="T1" fmla="*/ 0 h 511"/>
                <a:gd name="T2" fmla="*/ 292 w 510"/>
                <a:gd name="T3" fmla="*/ 3 h 511"/>
                <a:gd name="T4" fmla="*/ 329 w 510"/>
                <a:gd name="T5" fmla="*/ 12 h 511"/>
                <a:gd name="T6" fmla="*/ 362 w 510"/>
                <a:gd name="T7" fmla="*/ 24 h 511"/>
                <a:gd name="T8" fmla="*/ 393 w 510"/>
                <a:gd name="T9" fmla="*/ 42 h 511"/>
                <a:gd name="T10" fmla="*/ 422 w 510"/>
                <a:gd name="T11" fmla="*/ 63 h 511"/>
                <a:gd name="T12" fmla="*/ 447 w 510"/>
                <a:gd name="T13" fmla="*/ 89 h 511"/>
                <a:gd name="T14" fmla="*/ 468 w 510"/>
                <a:gd name="T15" fmla="*/ 117 h 511"/>
                <a:gd name="T16" fmla="*/ 486 w 510"/>
                <a:gd name="T17" fmla="*/ 148 h 511"/>
                <a:gd name="T18" fmla="*/ 499 w 510"/>
                <a:gd name="T19" fmla="*/ 182 h 511"/>
                <a:gd name="T20" fmla="*/ 507 w 510"/>
                <a:gd name="T21" fmla="*/ 218 h 511"/>
                <a:gd name="T22" fmla="*/ 510 w 510"/>
                <a:gd name="T23" fmla="*/ 256 h 511"/>
                <a:gd name="T24" fmla="*/ 507 w 510"/>
                <a:gd name="T25" fmla="*/ 293 h 511"/>
                <a:gd name="T26" fmla="*/ 499 w 510"/>
                <a:gd name="T27" fmla="*/ 330 h 511"/>
                <a:gd name="T28" fmla="*/ 486 w 510"/>
                <a:gd name="T29" fmla="*/ 363 h 511"/>
                <a:gd name="T30" fmla="*/ 468 w 510"/>
                <a:gd name="T31" fmla="*/ 395 h 511"/>
                <a:gd name="T32" fmla="*/ 447 w 510"/>
                <a:gd name="T33" fmla="*/ 424 h 511"/>
                <a:gd name="T34" fmla="*/ 422 w 510"/>
                <a:gd name="T35" fmla="*/ 449 h 511"/>
                <a:gd name="T36" fmla="*/ 393 w 510"/>
                <a:gd name="T37" fmla="*/ 470 h 511"/>
                <a:gd name="T38" fmla="*/ 362 w 510"/>
                <a:gd name="T39" fmla="*/ 487 h 511"/>
                <a:gd name="T40" fmla="*/ 329 w 510"/>
                <a:gd name="T41" fmla="*/ 501 h 511"/>
                <a:gd name="T42" fmla="*/ 292 w 510"/>
                <a:gd name="T43" fmla="*/ 508 h 511"/>
                <a:gd name="T44" fmla="*/ 255 w 510"/>
                <a:gd name="T45" fmla="*/ 511 h 511"/>
                <a:gd name="T46" fmla="*/ 217 w 510"/>
                <a:gd name="T47" fmla="*/ 508 h 511"/>
                <a:gd name="T48" fmla="*/ 182 w 510"/>
                <a:gd name="T49" fmla="*/ 501 h 511"/>
                <a:gd name="T50" fmla="*/ 147 w 510"/>
                <a:gd name="T51" fmla="*/ 487 h 511"/>
                <a:gd name="T52" fmla="*/ 116 w 510"/>
                <a:gd name="T53" fmla="*/ 470 h 511"/>
                <a:gd name="T54" fmla="*/ 88 w 510"/>
                <a:gd name="T55" fmla="*/ 449 h 511"/>
                <a:gd name="T56" fmla="*/ 62 w 510"/>
                <a:gd name="T57" fmla="*/ 424 h 511"/>
                <a:gd name="T58" fmla="*/ 41 w 510"/>
                <a:gd name="T59" fmla="*/ 395 h 511"/>
                <a:gd name="T60" fmla="*/ 24 w 510"/>
                <a:gd name="T61" fmla="*/ 363 h 511"/>
                <a:gd name="T62" fmla="*/ 11 w 510"/>
                <a:gd name="T63" fmla="*/ 330 h 511"/>
                <a:gd name="T64" fmla="*/ 3 w 510"/>
                <a:gd name="T65" fmla="*/ 293 h 511"/>
                <a:gd name="T66" fmla="*/ 0 w 510"/>
                <a:gd name="T67" fmla="*/ 256 h 511"/>
                <a:gd name="T68" fmla="*/ 3 w 510"/>
                <a:gd name="T69" fmla="*/ 218 h 511"/>
                <a:gd name="T70" fmla="*/ 11 w 510"/>
                <a:gd name="T71" fmla="*/ 182 h 511"/>
                <a:gd name="T72" fmla="*/ 24 w 510"/>
                <a:gd name="T73" fmla="*/ 148 h 511"/>
                <a:gd name="T74" fmla="*/ 41 w 510"/>
                <a:gd name="T75" fmla="*/ 117 h 511"/>
                <a:gd name="T76" fmla="*/ 62 w 510"/>
                <a:gd name="T77" fmla="*/ 89 h 511"/>
                <a:gd name="T78" fmla="*/ 88 w 510"/>
                <a:gd name="T79" fmla="*/ 63 h 511"/>
                <a:gd name="T80" fmla="*/ 116 w 510"/>
                <a:gd name="T81" fmla="*/ 42 h 511"/>
                <a:gd name="T82" fmla="*/ 147 w 510"/>
                <a:gd name="T83" fmla="*/ 24 h 511"/>
                <a:gd name="T84" fmla="*/ 182 w 510"/>
                <a:gd name="T85" fmla="*/ 12 h 511"/>
                <a:gd name="T86" fmla="*/ 217 w 510"/>
                <a:gd name="T87" fmla="*/ 3 h 511"/>
                <a:gd name="T88" fmla="*/ 255 w 510"/>
                <a:gd name="T8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0" h="511">
                  <a:moveTo>
                    <a:pt x="255" y="0"/>
                  </a:moveTo>
                  <a:lnTo>
                    <a:pt x="292" y="3"/>
                  </a:lnTo>
                  <a:lnTo>
                    <a:pt x="329" y="12"/>
                  </a:lnTo>
                  <a:lnTo>
                    <a:pt x="362" y="24"/>
                  </a:lnTo>
                  <a:lnTo>
                    <a:pt x="393" y="42"/>
                  </a:lnTo>
                  <a:lnTo>
                    <a:pt x="422" y="63"/>
                  </a:lnTo>
                  <a:lnTo>
                    <a:pt x="447" y="89"/>
                  </a:lnTo>
                  <a:lnTo>
                    <a:pt x="468" y="117"/>
                  </a:lnTo>
                  <a:lnTo>
                    <a:pt x="486" y="148"/>
                  </a:lnTo>
                  <a:lnTo>
                    <a:pt x="499" y="182"/>
                  </a:lnTo>
                  <a:lnTo>
                    <a:pt x="507" y="218"/>
                  </a:lnTo>
                  <a:lnTo>
                    <a:pt x="510" y="256"/>
                  </a:lnTo>
                  <a:lnTo>
                    <a:pt x="507" y="293"/>
                  </a:lnTo>
                  <a:lnTo>
                    <a:pt x="499" y="330"/>
                  </a:lnTo>
                  <a:lnTo>
                    <a:pt x="486" y="363"/>
                  </a:lnTo>
                  <a:lnTo>
                    <a:pt x="468" y="395"/>
                  </a:lnTo>
                  <a:lnTo>
                    <a:pt x="447" y="424"/>
                  </a:lnTo>
                  <a:lnTo>
                    <a:pt x="422" y="449"/>
                  </a:lnTo>
                  <a:lnTo>
                    <a:pt x="393" y="470"/>
                  </a:lnTo>
                  <a:lnTo>
                    <a:pt x="362" y="487"/>
                  </a:lnTo>
                  <a:lnTo>
                    <a:pt x="329" y="501"/>
                  </a:lnTo>
                  <a:lnTo>
                    <a:pt x="292" y="508"/>
                  </a:lnTo>
                  <a:lnTo>
                    <a:pt x="255" y="511"/>
                  </a:lnTo>
                  <a:lnTo>
                    <a:pt x="217" y="508"/>
                  </a:lnTo>
                  <a:lnTo>
                    <a:pt x="182" y="501"/>
                  </a:lnTo>
                  <a:lnTo>
                    <a:pt x="147" y="487"/>
                  </a:lnTo>
                  <a:lnTo>
                    <a:pt x="116" y="470"/>
                  </a:lnTo>
                  <a:lnTo>
                    <a:pt x="88" y="449"/>
                  </a:lnTo>
                  <a:lnTo>
                    <a:pt x="62" y="424"/>
                  </a:lnTo>
                  <a:lnTo>
                    <a:pt x="41" y="395"/>
                  </a:lnTo>
                  <a:lnTo>
                    <a:pt x="24" y="363"/>
                  </a:lnTo>
                  <a:lnTo>
                    <a:pt x="11" y="330"/>
                  </a:lnTo>
                  <a:lnTo>
                    <a:pt x="3" y="293"/>
                  </a:lnTo>
                  <a:lnTo>
                    <a:pt x="0" y="256"/>
                  </a:lnTo>
                  <a:lnTo>
                    <a:pt x="3" y="218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7"/>
                  </a:lnTo>
                  <a:lnTo>
                    <a:pt x="62" y="89"/>
                  </a:lnTo>
                  <a:lnTo>
                    <a:pt x="88" y="63"/>
                  </a:lnTo>
                  <a:lnTo>
                    <a:pt x="116" y="42"/>
                  </a:lnTo>
                  <a:lnTo>
                    <a:pt x="147" y="24"/>
                  </a:lnTo>
                  <a:lnTo>
                    <a:pt x="182" y="12"/>
                  </a:lnTo>
                  <a:lnTo>
                    <a:pt x="217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xmlns="" id="{0BF2EE41-BB85-4B64-BA48-DCAC90FF5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2249488"/>
              <a:ext cx="385763" cy="125412"/>
            </a:xfrm>
            <a:custGeom>
              <a:avLst/>
              <a:gdLst>
                <a:gd name="T0" fmla="*/ 1358 w 2671"/>
                <a:gd name="T1" fmla="*/ 4 h 866"/>
                <a:gd name="T2" fmla="*/ 1397 w 2671"/>
                <a:gd name="T3" fmla="*/ 22 h 866"/>
                <a:gd name="T4" fmla="*/ 1424 w 2671"/>
                <a:gd name="T5" fmla="*/ 56 h 866"/>
                <a:gd name="T6" fmla="*/ 1434 w 2671"/>
                <a:gd name="T7" fmla="*/ 100 h 866"/>
                <a:gd name="T8" fmla="*/ 2572 w 2671"/>
                <a:gd name="T9" fmla="*/ 372 h 866"/>
                <a:gd name="T10" fmla="*/ 2615 w 2671"/>
                <a:gd name="T11" fmla="*/ 382 h 866"/>
                <a:gd name="T12" fmla="*/ 2649 w 2671"/>
                <a:gd name="T13" fmla="*/ 409 h 866"/>
                <a:gd name="T14" fmla="*/ 2668 w 2671"/>
                <a:gd name="T15" fmla="*/ 448 h 866"/>
                <a:gd name="T16" fmla="*/ 2671 w 2671"/>
                <a:gd name="T17" fmla="*/ 767 h 866"/>
                <a:gd name="T18" fmla="*/ 2660 w 2671"/>
                <a:gd name="T19" fmla="*/ 811 h 866"/>
                <a:gd name="T20" fmla="*/ 2633 w 2671"/>
                <a:gd name="T21" fmla="*/ 844 h 866"/>
                <a:gd name="T22" fmla="*/ 2595 w 2671"/>
                <a:gd name="T23" fmla="*/ 863 h 866"/>
                <a:gd name="T24" fmla="*/ 2549 w 2671"/>
                <a:gd name="T25" fmla="*/ 863 h 866"/>
                <a:gd name="T26" fmla="*/ 2510 w 2671"/>
                <a:gd name="T27" fmla="*/ 844 h 866"/>
                <a:gd name="T28" fmla="*/ 2483 w 2671"/>
                <a:gd name="T29" fmla="*/ 811 h 866"/>
                <a:gd name="T30" fmla="*/ 2473 w 2671"/>
                <a:gd name="T31" fmla="*/ 767 h 866"/>
                <a:gd name="T32" fmla="*/ 1434 w 2671"/>
                <a:gd name="T33" fmla="*/ 570 h 866"/>
                <a:gd name="T34" fmla="*/ 1432 w 2671"/>
                <a:gd name="T35" fmla="*/ 790 h 866"/>
                <a:gd name="T36" fmla="*/ 1412 w 2671"/>
                <a:gd name="T37" fmla="*/ 829 h 866"/>
                <a:gd name="T38" fmla="*/ 1378 w 2671"/>
                <a:gd name="T39" fmla="*/ 856 h 866"/>
                <a:gd name="T40" fmla="*/ 1336 w 2671"/>
                <a:gd name="T41" fmla="*/ 866 h 866"/>
                <a:gd name="T42" fmla="*/ 1292 w 2671"/>
                <a:gd name="T43" fmla="*/ 856 h 866"/>
                <a:gd name="T44" fmla="*/ 1259 w 2671"/>
                <a:gd name="T45" fmla="*/ 829 h 866"/>
                <a:gd name="T46" fmla="*/ 1239 w 2671"/>
                <a:gd name="T47" fmla="*/ 790 h 866"/>
                <a:gd name="T48" fmla="*/ 1237 w 2671"/>
                <a:gd name="T49" fmla="*/ 570 h 866"/>
                <a:gd name="T50" fmla="*/ 198 w 2671"/>
                <a:gd name="T51" fmla="*/ 767 h 866"/>
                <a:gd name="T52" fmla="*/ 187 w 2671"/>
                <a:gd name="T53" fmla="*/ 811 h 866"/>
                <a:gd name="T54" fmla="*/ 160 w 2671"/>
                <a:gd name="T55" fmla="*/ 844 h 866"/>
                <a:gd name="T56" fmla="*/ 122 w 2671"/>
                <a:gd name="T57" fmla="*/ 863 h 866"/>
                <a:gd name="T58" fmla="*/ 76 w 2671"/>
                <a:gd name="T59" fmla="*/ 863 h 866"/>
                <a:gd name="T60" fmla="*/ 37 w 2671"/>
                <a:gd name="T61" fmla="*/ 844 h 866"/>
                <a:gd name="T62" fmla="*/ 10 w 2671"/>
                <a:gd name="T63" fmla="*/ 811 h 866"/>
                <a:gd name="T64" fmla="*/ 0 w 2671"/>
                <a:gd name="T65" fmla="*/ 767 h 866"/>
                <a:gd name="T66" fmla="*/ 3 w 2671"/>
                <a:gd name="T67" fmla="*/ 448 h 866"/>
                <a:gd name="T68" fmla="*/ 22 w 2671"/>
                <a:gd name="T69" fmla="*/ 409 h 866"/>
                <a:gd name="T70" fmla="*/ 55 w 2671"/>
                <a:gd name="T71" fmla="*/ 382 h 866"/>
                <a:gd name="T72" fmla="*/ 99 w 2671"/>
                <a:gd name="T73" fmla="*/ 372 h 866"/>
                <a:gd name="T74" fmla="*/ 1237 w 2671"/>
                <a:gd name="T75" fmla="*/ 100 h 866"/>
                <a:gd name="T76" fmla="*/ 1247 w 2671"/>
                <a:gd name="T77" fmla="*/ 56 h 866"/>
                <a:gd name="T78" fmla="*/ 1273 w 2671"/>
                <a:gd name="T79" fmla="*/ 22 h 866"/>
                <a:gd name="T80" fmla="*/ 1313 w 2671"/>
                <a:gd name="T81" fmla="*/ 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71" h="866">
                  <a:moveTo>
                    <a:pt x="1336" y="0"/>
                  </a:moveTo>
                  <a:lnTo>
                    <a:pt x="1358" y="4"/>
                  </a:lnTo>
                  <a:lnTo>
                    <a:pt x="1378" y="11"/>
                  </a:lnTo>
                  <a:lnTo>
                    <a:pt x="1397" y="22"/>
                  </a:lnTo>
                  <a:lnTo>
                    <a:pt x="1412" y="37"/>
                  </a:lnTo>
                  <a:lnTo>
                    <a:pt x="1424" y="56"/>
                  </a:lnTo>
                  <a:lnTo>
                    <a:pt x="1432" y="77"/>
                  </a:lnTo>
                  <a:lnTo>
                    <a:pt x="1434" y="100"/>
                  </a:lnTo>
                  <a:lnTo>
                    <a:pt x="1434" y="372"/>
                  </a:lnTo>
                  <a:lnTo>
                    <a:pt x="2572" y="372"/>
                  </a:lnTo>
                  <a:lnTo>
                    <a:pt x="2595" y="375"/>
                  </a:lnTo>
                  <a:lnTo>
                    <a:pt x="2615" y="382"/>
                  </a:lnTo>
                  <a:lnTo>
                    <a:pt x="2633" y="394"/>
                  </a:lnTo>
                  <a:lnTo>
                    <a:pt x="2649" y="409"/>
                  </a:lnTo>
                  <a:lnTo>
                    <a:pt x="2660" y="427"/>
                  </a:lnTo>
                  <a:lnTo>
                    <a:pt x="2668" y="448"/>
                  </a:lnTo>
                  <a:lnTo>
                    <a:pt x="2671" y="471"/>
                  </a:lnTo>
                  <a:lnTo>
                    <a:pt x="2671" y="767"/>
                  </a:lnTo>
                  <a:lnTo>
                    <a:pt x="2668" y="790"/>
                  </a:lnTo>
                  <a:lnTo>
                    <a:pt x="2660" y="811"/>
                  </a:lnTo>
                  <a:lnTo>
                    <a:pt x="2649" y="829"/>
                  </a:lnTo>
                  <a:lnTo>
                    <a:pt x="2633" y="844"/>
                  </a:lnTo>
                  <a:lnTo>
                    <a:pt x="2615" y="856"/>
                  </a:lnTo>
                  <a:lnTo>
                    <a:pt x="2595" y="863"/>
                  </a:lnTo>
                  <a:lnTo>
                    <a:pt x="2572" y="866"/>
                  </a:lnTo>
                  <a:lnTo>
                    <a:pt x="2549" y="863"/>
                  </a:lnTo>
                  <a:lnTo>
                    <a:pt x="2528" y="856"/>
                  </a:lnTo>
                  <a:lnTo>
                    <a:pt x="2510" y="844"/>
                  </a:lnTo>
                  <a:lnTo>
                    <a:pt x="2495" y="829"/>
                  </a:lnTo>
                  <a:lnTo>
                    <a:pt x="2483" y="811"/>
                  </a:lnTo>
                  <a:lnTo>
                    <a:pt x="2476" y="790"/>
                  </a:lnTo>
                  <a:lnTo>
                    <a:pt x="2473" y="767"/>
                  </a:lnTo>
                  <a:lnTo>
                    <a:pt x="2473" y="570"/>
                  </a:lnTo>
                  <a:lnTo>
                    <a:pt x="1434" y="570"/>
                  </a:lnTo>
                  <a:lnTo>
                    <a:pt x="1434" y="767"/>
                  </a:lnTo>
                  <a:lnTo>
                    <a:pt x="1432" y="790"/>
                  </a:lnTo>
                  <a:lnTo>
                    <a:pt x="1424" y="811"/>
                  </a:lnTo>
                  <a:lnTo>
                    <a:pt x="1412" y="829"/>
                  </a:lnTo>
                  <a:lnTo>
                    <a:pt x="1397" y="844"/>
                  </a:lnTo>
                  <a:lnTo>
                    <a:pt x="1378" y="856"/>
                  </a:lnTo>
                  <a:lnTo>
                    <a:pt x="1358" y="863"/>
                  </a:lnTo>
                  <a:lnTo>
                    <a:pt x="1336" y="866"/>
                  </a:lnTo>
                  <a:lnTo>
                    <a:pt x="1313" y="863"/>
                  </a:lnTo>
                  <a:lnTo>
                    <a:pt x="1292" y="856"/>
                  </a:lnTo>
                  <a:lnTo>
                    <a:pt x="1273" y="844"/>
                  </a:lnTo>
                  <a:lnTo>
                    <a:pt x="1259" y="829"/>
                  </a:lnTo>
                  <a:lnTo>
                    <a:pt x="1247" y="811"/>
                  </a:lnTo>
                  <a:lnTo>
                    <a:pt x="1239" y="790"/>
                  </a:lnTo>
                  <a:lnTo>
                    <a:pt x="1237" y="767"/>
                  </a:lnTo>
                  <a:lnTo>
                    <a:pt x="1237" y="570"/>
                  </a:lnTo>
                  <a:lnTo>
                    <a:pt x="198" y="570"/>
                  </a:lnTo>
                  <a:lnTo>
                    <a:pt x="198" y="767"/>
                  </a:lnTo>
                  <a:lnTo>
                    <a:pt x="195" y="790"/>
                  </a:lnTo>
                  <a:lnTo>
                    <a:pt x="187" y="811"/>
                  </a:lnTo>
                  <a:lnTo>
                    <a:pt x="176" y="829"/>
                  </a:lnTo>
                  <a:lnTo>
                    <a:pt x="160" y="844"/>
                  </a:lnTo>
                  <a:lnTo>
                    <a:pt x="143" y="856"/>
                  </a:lnTo>
                  <a:lnTo>
                    <a:pt x="122" y="863"/>
                  </a:lnTo>
                  <a:lnTo>
                    <a:pt x="99" y="866"/>
                  </a:lnTo>
                  <a:lnTo>
                    <a:pt x="76" y="863"/>
                  </a:lnTo>
                  <a:lnTo>
                    <a:pt x="55" y="856"/>
                  </a:lnTo>
                  <a:lnTo>
                    <a:pt x="37" y="844"/>
                  </a:lnTo>
                  <a:lnTo>
                    <a:pt x="22" y="829"/>
                  </a:lnTo>
                  <a:lnTo>
                    <a:pt x="10" y="811"/>
                  </a:lnTo>
                  <a:lnTo>
                    <a:pt x="3" y="790"/>
                  </a:lnTo>
                  <a:lnTo>
                    <a:pt x="0" y="767"/>
                  </a:lnTo>
                  <a:lnTo>
                    <a:pt x="0" y="471"/>
                  </a:lnTo>
                  <a:lnTo>
                    <a:pt x="3" y="448"/>
                  </a:lnTo>
                  <a:lnTo>
                    <a:pt x="10" y="427"/>
                  </a:lnTo>
                  <a:lnTo>
                    <a:pt x="22" y="409"/>
                  </a:lnTo>
                  <a:lnTo>
                    <a:pt x="37" y="394"/>
                  </a:lnTo>
                  <a:lnTo>
                    <a:pt x="55" y="382"/>
                  </a:lnTo>
                  <a:lnTo>
                    <a:pt x="76" y="375"/>
                  </a:lnTo>
                  <a:lnTo>
                    <a:pt x="99" y="372"/>
                  </a:lnTo>
                  <a:lnTo>
                    <a:pt x="1237" y="372"/>
                  </a:lnTo>
                  <a:lnTo>
                    <a:pt x="1237" y="100"/>
                  </a:lnTo>
                  <a:lnTo>
                    <a:pt x="1239" y="77"/>
                  </a:lnTo>
                  <a:lnTo>
                    <a:pt x="1247" y="56"/>
                  </a:lnTo>
                  <a:lnTo>
                    <a:pt x="1259" y="37"/>
                  </a:lnTo>
                  <a:lnTo>
                    <a:pt x="1273" y="22"/>
                  </a:lnTo>
                  <a:lnTo>
                    <a:pt x="1292" y="11"/>
                  </a:lnTo>
                  <a:lnTo>
                    <a:pt x="1313" y="4"/>
                  </a:lnTo>
                  <a:lnTo>
                    <a:pt x="1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xmlns="" id="{DB445DAD-BD52-48F4-8DBC-0A32B04C3728}"/>
              </a:ext>
            </a:extLst>
          </p:cNvPr>
          <p:cNvSpPr txBox="1"/>
          <p:nvPr/>
        </p:nvSpPr>
        <p:spPr>
          <a:xfrm>
            <a:off x="608362" y="3986295"/>
            <a:ext cx="646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Current number of employees - 84</a:t>
            </a:r>
            <a:endParaRPr lang="bg-BG" dirty="0">
              <a:solidFill>
                <a:srgbClr val="0034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1939">
            <a:extLst>
              <a:ext uri="{FF2B5EF4-FFF2-40B4-BE49-F238E27FC236}">
                <a16:creationId xmlns:a16="http://schemas.microsoft.com/office/drawing/2014/main" xmlns="" id="{E46F6A7D-A7A2-4EFD-964B-6DF8369C17A5}"/>
              </a:ext>
            </a:extLst>
          </p:cNvPr>
          <p:cNvGrpSpPr/>
          <p:nvPr/>
        </p:nvGrpSpPr>
        <p:grpSpPr>
          <a:xfrm>
            <a:off x="216080" y="4980734"/>
            <a:ext cx="392282" cy="423343"/>
            <a:chOff x="1492250" y="6223000"/>
            <a:chExt cx="382588" cy="381000"/>
          </a:xfrm>
          <a:solidFill>
            <a:schemeClr val="bg2">
              <a:lumMod val="10000"/>
            </a:schemeClr>
          </a:solidFill>
        </p:grpSpPr>
        <p:sp>
          <p:nvSpPr>
            <p:cNvPr id="28" name="Rectangle 868">
              <a:extLst>
                <a:ext uri="{FF2B5EF4-FFF2-40B4-BE49-F238E27FC236}">
                  <a16:creationId xmlns:a16="http://schemas.microsoft.com/office/drawing/2014/main" xmlns="" id="{2D0A9768-06F3-4241-A8EA-26DEC6E5C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588" y="6524625"/>
              <a:ext cx="61913" cy="793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69">
              <a:extLst>
                <a:ext uri="{FF2B5EF4-FFF2-40B4-BE49-F238E27FC236}">
                  <a16:creationId xmlns:a16="http://schemas.microsoft.com/office/drawing/2014/main" xmlns="" id="{B9B062FF-4251-447D-8DA9-01348CCC6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2250" y="6223000"/>
              <a:ext cx="382588" cy="381000"/>
            </a:xfrm>
            <a:custGeom>
              <a:avLst/>
              <a:gdLst>
                <a:gd name="T0" fmla="*/ 2585 w 3373"/>
                <a:gd name="T1" fmla="*/ 2147 h 3365"/>
                <a:gd name="T2" fmla="*/ 2956 w 3373"/>
                <a:gd name="T3" fmla="*/ 1776 h 3365"/>
                <a:gd name="T4" fmla="*/ 1861 w 3373"/>
                <a:gd name="T5" fmla="*/ 1776 h 3365"/>
                <a:gd name="T6" fmla="*/ 2233 w 3373"/>
                <a:gd name="T7" fmla="*/ 2147 h 3365"/>
                <a:gd name="T8" fmla="*/ 1861 w 3373"/>
                <a:gd name="T9" fmla="*/ 1776 h 3365"/>
                <a:gd name="T10" fmla="*/ 1138 w 3373"/>
                <a:gd name="T11" fmla="*/ 2147 h 3365"/>
                <a:gd name="T12" fmla="*/ 1510 w 3373"/>
                <a:gd name="T13" fmla="*/ 1776 h 3365"/>
                <a:gd name="T14" fmla="*/ 418 w 3373"/>
                <a:gd name="T15" fmla="*/ 1776 h 3365"/>
                <a:gd name="T16" fmla="*/ 790 w 3373"/>
                <a:gd name="T17" fmla="*/ 2147 h 3365"/>
                <a:gd name="T18" fmla="*/ 418 w 3373"/>
                <a:gd name="T19" fmla="*/ 1776 h 3365"/>
                <a:gd name="T20" fmla="*/ 2585 w 3373"/>
                <a:gd name="T21" fmla="*/ 1453 h 3365"/>
                <a:gd name="T22" fmla="*/ 2956 w 3373"/>
                <a:gd name="T23" fmla="*/ 1082 h 3365"/>
                <a:gd name="T24" fmla="*/ 1861 w 3373"/>
                <a:gd name="T25" fmla="*/ 1082 h 3365"/>
                <a:gd name="T26" fmla="*/ 2233 w 3373"/>
                <a:gd name="T27" fmla="*/ 1453 h 3365"/>
                <a:gd name="T28" fmla="*/ 1861 w 3373"/>
                <a:gd name="T29" fmla="*/ 1082 h 3365"/>
                <a:gd name="T30" fmla="*/ 1138 w 3373"/>
                <a:gd name="T31" fmla="*/ 1453 h 3365"/>
                <a:gd name="T32" fmla="*/ 1510 w 3373"/>
                <a:gd name="T33" fmla="*/ 1082 h 3365"/>
                <a:gd name="T34" fmla="*/ 418 w 3373"/>
                <a:gd name="T35" fmla="*/ 1082 h 3365"/>
                <a:gd name="T36" fmla="*/ 790 w 3373"/>
                <a:gd name="T37" fmla="*/ 1453 h 3365"/>
                <a:gd name="T38" fmla="*/ 418 w 3373"/>
                <a:gd name="T39" fmla="*/ 1082 h 3365"/>
                <a:gd name="T40" fmla="*/ 2585 w 3373"/>
                <a:gd name="T41" fmla="*/ 759 h 3365"/>
                <a:gd name="T42" fmla="*/ 2956 w 3373"/>
                <a:gd name="T43" fmla="*/ 385 h 3365"/>
                <a:gd name="T44" fmla="*/ 1861 w 3373"/>
                <a:gd name="T45" fmla="*/ 385 h 3365"/>
                <a:gd name="T46" fmla="*/ 2233 w 3373"/>
                <a:gd name="T47" fmla="*/ 759 h 3365"/>
                <a:gd name="T48" fmla="*/ 1861 w 3373"/>
                <a:gd name="T49" fmla="*/ 385 h 3365"/>
                <a:gd name="T50" fmla="*/ 1138 w 3373"/>
                <a:gd name="T51" fmla="*/ 759 h 3365"/>
                <a:gd name="T52" fmla="*/ 1510 w 3373"/>
                <a:gd name="T53" fmla="*/ 385 h 3365"/>
                <a:gd name="T54" fmla="*/ 418 w 3373"/>
                <a:gd name="T55" fmla="*/ 385 h 3365"/>
                <a:gd name="T56" fmla="*/ 790 w 3373"/>
                <a:gd name="T57" fmla="*/ 759 h 3365"/>
                <a:gd name="T58" fmla="*/ 418 w 3373"/>
                <a:gd name="T59" fmla="*/ 385 h 3365"/>
                <a:gd name="T60" fmla="*/ 3373 w 3373"/>
                <a:gd name="T61" fmla="*/ 0 h 3365"/>
                <a:gd name="T62" fmla="*/ 2144 w 3373"/>
                <a:gd name="T63" fmla="*/ 3365 h 3365"/>
                <a:gd name="T64" fmla="*/ 2142 w 3373"/>
                <a:gd name="T65" fmla="*/ 2535 h 3365"/>
                <a:gd name="T66" fmla="*/ 2124 w 3373"/>
                <a:gd name="T67" fmla="*/ 2495 h 3365"/>
                <a:gd name="T68" fmla="*/ 2093 w 3373"/>
                <a:gd name="T69" fmla="*/ 2467 h 3365"/>
                <a:gd name="T70" fmla="*/ 2053 w 3373"/>
                <a:gd name="T71" fmla="*/ 2457 h 3365"/>
                <a:gd name="T72" fmla="*/ 1299 w 3373"/>
                <a:gd name="T73" fmla="*/ 2459 h 3365"/>
                <a:gd name="T74" fmla="*/ 1263 w 3373"/>
                <a:gd name="T75" fmla="*/ 2478 h 3365"/>
                <a:gd name="T76" fmla="*/ 1237 w 3373"/>
                <a:gd name="T77" fmla="*/ 2513 h 3365"/>
                <a:gd name="T78" fmla="*/ 1229 w 3373"/>
                <a:gd name="T79" fmla="*/ 2558 h 3365"/>
                <a:gd name="T80" fmla="*/ 0 w 3373"/>
                <a:gd name="T81" fmla="*/ 3365 h 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3" h="3365">
                  <a:moveTo>
                    <a:pt x="2585" y="1776"/>
                  </a:moveTo>
                  <a:lnTo>
                    <a:pt x="2585" y="2147"/>
                  </a:lnTo>
                  <a:lnTo>
                    <a:pt x="2956" y="2147"/>
                  </a:lnTo>
                  <a:lnTo>
                    <a:pt x="2956" y="1776"/>
                  </a:lnTo>
                  <a:lnTo>
                    <a:pt x="2585" y="1776"/>
                  </a:lnTo>
                  <a:close/>
                  <a:moveTo>
                    <a:pt x="1861" y="1776"/>
                  </a:moveTo>
                  <a:lnTo>
                    <a:pt x="1861" y="2147"/>
                  </a:lnTo>
                  <a:lnTo>
                    <a:pt x="2233" y="2147"/>
                  </a:lnTo>
                  <a:lnTo>
                    <a:pt x="2233" y="1776"/>
                  </a:lnTo>
                  <a:lnTo>
                    <a:pt x="1861" y="1776"/>
                  </a:lnTo>
                  <a:close/>
                  <a:moveTo>
                    <a:pt x="1138" y="1776"/>
                  </a:moveTo>
                  <a:lnTo>
                    <a:pt x="1138" y="2147"/>
                  </a:lnTo>
                  <a:lnTo>
                    <a:pt x="1510" y="2147"/>
                  </a:lnTo>
                  <a:lnTo>
                    <a:pt x="1510" y="1776"/>
                  </a:lnTo>
                  <a:lnTo>
                    <a:pt x="1138" y="1776"/>
                  </a:lnTo>
                  <a:close/>
                  <a:moveTo>
                    <a:pt x="418" y="1776"/>
                  </a:moveTo>
                  <a:lnTo>
                    <a:pt x="418" y="2147"/>
                  </a:lnTo>
                  <a:lnTo>
                    <a:pt x="790" y="2147"/>
                  </a:lnTo>
                  <a:lnTo>
                    <a:pt x="790" y="1776"/>
                  </a:lnTo>
                  <a:lnTo>
                    <a:pt x="418" y="1776"/>
                  </a:lnTo>
                  <a:close/>
                  <a:moveTo>
                    <a:pt x="2585" y="1082"/>
                  </a:moveTo>
                  <a:lnTo>
                    <a:pt x="2585" y="1453"/>
                  </a:lnTo>
                  <a:lnTo>
                    <a:pt x="2956" y="1453"/>
                  </a:lnTo>
                  <a:lnTo>
                    <a:pt x="2956" y="1082"/>
                  </a:lnTo>
                  <a:lnTo>
                    <a:pt x="2585" y="1082"/>
                  </a:lnTo>
                  <a:close/>
                  <a:moveTo>
                    <a:pt x="1861" y="1082"/>
                  </a:moveTo>
                  <a:lnTo>
                    <a:pt x="1861" y="1453"/>
                  </a:lnTo>
                  <a:lnTo>
                    <a:pt x="2233" y="1453"/>
                  </a:lnTo>
                  <a:lnTo>
                    <a:pt x="2233" y="1082"/>
                  </a:lnTo>
                  <a:lnTo>
                    <a:pt x="1861" y="1082"/>
                  </a:lnTo>
                  <a:close/>
                  <a:moveTo>
                    <a:pt x="1138" y="1082"/>
                  </a:moveTo>
                  <a:lnTo>
                    <a:pt x="1138" y="1453"/>
                  </a:lnTo>
                  <a:lnTo>
                    <a:pt x="1510" y="1453"/>
                  </a:lnTo>
                  <a:lnTo>
                    <a:pt x="1510" y="1082"/>
                  </a:lnTo>
                  <a:lnTo>
                    <a:pt x="1138" y="1082"/>
                  </a:lnTo>
                  <a:close/>
                  <a:moveTo>
                    <a:pt x="418" y="1082"/>
                  </a:moveTo>
                  <a:lnTo>
                    <a:pt x="418" y="1453"/>
                  </a:lnTo>
                  <a:lnTo>
                    <a:pt x="790" y="1453"/>
                  </a:lnTo>
                  <a:lnTo>
                    <a:pt x="790" y="1082"/>
                  </a:lnTo>
                  <a:lnTo>
                    <a:pt x="418" y="1082"/>
                  </a:lnTo>
                  <a:close/>
                  <a:moveTo>
                    <a:pt x="2585" y="385"/>
                  </a:moveTo>
                  <a:lnTo>
                    <a:pt x="2585" y="759"/>
                  </a:lnTo>
                  <a:lnTo>
                    <a:pt x="2956" y="759"/>
                  </a:lnTo>
                  <a:lnTo>
                    <a:pt x="2956" y="385"/>
                  </a:lnTo>
                  <a:lnTo>
                    <a:pt x="2585" y="385"/>
                  </a:lnTo>
                  <a:close/>
                  <a:moveTo>
                    <a:pt x="1861" y="385"/>
                  </a:moveTo>
                  <a:lnTo>
                    <a:pt x="1861" y="759"/>
                  </a:lnTo>
                  <a:lnTo>
                    <a:pt x="2233" y="759"/>
                  </a:lnTo>
                  <a:lnTo>
                    <a:pt x="2233" y="385"/>
                  </a:lnTo>
                  <a:lnTo>
                    <a:pt x="1861" y="385"/>
                  </a:lnTo>
                  <a:close/>
                  <a:moveTo>
                    <a:pt x="1138" y="385"/>
                  </a:moveTo>
                  <a:lnTo>
                    <a:pt x="1138" y="759"/>
                  </a:lnTo>
                  <a:lnTo>
                    <a:pt x="1510" y="759"/>
                  </a:lnTo>
                  <a:lnTo>
                    <a:pt x="1510" y="385"/>
                  </a:lnTo>
                  <a:lnTo>
                    <a:pt x="1138" y="385"/>
                  </a:lnTo>
                  <a:close/>
                  <a:moveTo>
                    <a:pt x="418" y="385"/>
                  </a:moveTo>
                  <a:lnTo>
                    <a:pt x="418" y="759"/>
                  </a:lnTo>
                  <a:lnTo>
                    <a:pt x="790" y="759"/>
                  </a:lnTo>
                  <a:lnTo>
                    <a:pt x="790" y="385"/>
                  </a:lnTo>
                  <a:lnTo>
                    <a:pt x="418" y="385"/>
                  </a:lnTo>
                  <a:close/>
                  <a:moveTo>
                    <a:pt x="0" y="0"/>
                  </a:moveTo>
                  <a:lnTo>
                    <a:pt x="3373" y="0"/>
                  </a:lnTo>
                  <a:lnTo>
                    <a:pt x="3373" y="3365"/>
                  </a:lnTo>
                  <a:lnTo>
                    <a:pt x="2144" y="3365"/>
                  </a:lnTo>
                  <a:lnTo>
                    <a:pt x="2144" y="2558"/>
                  </a:lnTo>
                  <a:lnTo>
                    <a:pt x="2142" y="2535"/>
                  </a:lnTo>
                  <a:lnTo>
                    <a:pt x="2134" y="2513"/>
                  </a:lnTo>
                  <a:lnTo>
                    <a:pt x="2124" y="2495"/>
                  </a:lnTo>
                  <a:lnTo>
                    <a:pt x="2110" y="2478"/>
                  </a:lnTo>
                  <a:lnTo>
                    <a:pt x="2093" y="2467"/>
                  </a:lnTo>
                  <a:lnTo>
                    <a:pt x="2074" y="2459"/>
                  </a:lnTo>
                  <a:lnTo>
                    <a:pt x="2053" y="2457"/>
                  </a:lnTo>
                  <a:lnTo>
                    <a:pt x="1319" y="2457"/>
                  </a:lnTo>
                  <a:lnTo>
                    <a:pt x="1299" y="2459"/>
                  </a:lnTo>
                  <a:lnTo>
                    <a:pt x="1279" y="2467"/>
                  </a:lnTo>
                  <a:lnTo>
                    <a:pt x="1263" y="2478"/>
                  </a:lnTo>
                  <a:lnTo>
                    <a:pt x="1249" y="2495"/>
                  </a:lnTo>
                  <a:lnTo>
                    <a:pt x="1237" y="2513"/>
                  </a:lnTo>
                  <a:lnTo>
                    <a:pt x="1231" y="2535"/>
                  </a:lnTo>
                  <a:lnTo>
                    <a:pt x="1229" y="2558"/>
                  </a:lnTo>
                  <a:lnTo>
                    <a:pt x="1229" y="3365"/>
                  </a:lnTo>
                  <a:lnTo>
                    <a:pt x="0" y="33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Текстово поле 25">
            <a:extLst>
              <a:ext uri="{FF2B5EF4-FFF2-40B4-BE49-F238E27FC236}">
                <a16:creationId xmlns:a16="http://schemas.microsoft.com/office/drawing/2014/main" xmlns="" id="{56E1AAE6-18BB-45C4-B7E3-085E3011EECB}"/>
              </a:ext>
            </a:extLst>
          </p:cNvPr>
          <p:cNvSpPr txBox="1"/>
          <p:nvPr/>
        </p:nvSpPr>
        <p:spPr>
          <a:xfrm>
            <a:off x="608362" y="4870080"/>
            <a:ext cx="584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The company’s working site </a:t>
            </a:r>
            <a:r>
              <a:rPr lang="en-US">
                <a:solidFill>
                  <a:srgbClr val="003460"/>
                </a:solidFill>
                <a:latin typeface="Century Gothic" panose="020B0502020202020204" pitchFamily="34" charset="0"/>
              </a:rPr>
              <a:t>(around 14 </a:t>
            </a:r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000 m</a:t>
            </a:r>
            <a:r>
              <a:rPr lang="en-US" baseline="30000" dirty="0">
                <a:solidFill>
                  <a:srgbClr val="003460"/>
                </a:solidFill>
                <a:latin typeface="Century Gothic" panose="020B0502020202020204" pitchFamily="34" charset="0"/>
              </a:rPr>
              <a:t>2</a:t>
            </a:r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) allows for higher production rates </a:t>
            </a:r>
            <a:endParaRPr lang="bg-BG" dirty="0">
              <a:solidFill>
                <a:srgbClr val="0034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241">
            <a:extLst>
              <a:ext uri="{FF2B5EF4-FFF2-40B4-BE49-F238E27FC236}">
                <a16:creationId xmlns:a16="http://schemas.microsoft.com/office/drawing/2014/main" xmlns="" id="{AB4D3CE3-715E-41E9-8C78-51324B9097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422" y="5961394"/>
            <a:ext cx="298034" cy="436892"/>
            <a:chOff x="6297" y="3404"/>
            <a:chExt cx="264" cy="387"/>
          </a:xfrm>
          <a:solidFill>
            <a:schemeClr val="bg2">
              <a:lumMod val="10000"/>
            </a:schemeClr>
          </a:solidFill>
        </p:grpSpPr>
        <p:sp>
          <p:nvSpPr>
            <p:cNvPr id="32" name="Freeform 243">
              <a:extLst>
                <a:ext uri="{FF2B5EF4-FFF2-40B4-BE49-F238E27FC236}">
                  <a16:creationId xmlns:a16="http://schemas.microsoft.com/office/drawing/2014/main" xmlns="" id="{AB83473A-C4C2-41F2-9362-62E1CDD05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" y="3404"/>
              <a:ext cx="73" cy="75"/>
            </a:xfrm>
            <a:custGeom>
              <a:avLst/>
              <a:gdLst>
                <a:gd name="T0" fmla="*/ 331 w 661"/>
                <a:gd name="T1" fmla="*/ 0 h 670"/>
                <a:gd name="T2" fmla="*/ 376 w 661"/>
                <a:gd name="T3" fmla="*/ 2 h 670"/>
                <a:gd name="T4" fmla="*/ 419 w 661"/>
                <a:gd name="T5" fmla="*/ 12 h 670"/>
                <a:gd name="T6" fmla="*/ 460 w 661"/>
                <a:gd name="T7" fmla="*/ 26 h 670"/>
                <a:gd name="T8" fmla="*/ 498 w 661"/>
                <a:gd name="T9" fmla="*/ 45 h 670"/>
                <a:gd name="T10" fmla="*/ 533 w 661"/>
                <a:gd name="T11" fmla="*/ 69 h 670"/>
                <a:gd name="T12" fmla="*/ 565 w 661"/>
                <a:gd name="T13" fmla="*/ 97 h 670"/>
                <a:gd name="T14" fmla="*/ 593 w 661"/>
                <a:gd name="T15" fmla="*/ 130 h 670"/>
                <a:gd name="T16" fmla="*/ 617 w 661"/>
                <a:gd name="T17" fmla="*/ 165 h 670"/>
                <a:gd name="T18" fmla="*/ 635 w 661"/>
                <a:gd name="T19" fmla="*/ 204 h 670"/>
                <a:gd name="T20" fmla="*/ 650 w 661"/>
                <a:gd name="T21" fmla="*/ 245 h 670"/>
                <a:gd name="T22" fmla="*/ 659 w 661"/>
                <a:gd name="T23" fmla="*/ 289 h 670"/>
                <a:gd name="T24" fmla="*/ 661 w 661"/>
                <a:gd name="T25" fmla="*/ 335 h 670"/>
                <a:gd name="T26" fmla="*/ 659 w 661"/>
                <a:gd name="T27" fmla="*/ 380 h 670"/>
                <a:gd name="T28" fmla="*/ 650 w 661"/>
                <a:gd name="T29" fmla="*/ 424 h 670"/>
                <a:gd name="T30" fmla="*/ 635 w 661"/>
                <a:gd name="T31" fmla="*/ 466 h 670"/>
                <a:gd name="T32" fmla="*/ 617 w 661"/>
                <a:gd name="T33" fmla="*/ 504 h 670"/>
                <a:gd name="T34" fmla="*/ 593 w 661"/>
                <a:gd name="T35" fmla="*/ 539 h 670"/>
                <a:gd name="T36" fmla="*/ 565 w 661"/>
                <a:gd name="T37" fmla="*/ 572 h 670"/>
                <a:gd name="T38" fmla="*/ 533 w 661"/>
                <a:gd name="T39" fmla="*/ 601 h 670"/>
                <a:gd name="T40" fmla="*/ 498 w 661"/>
                <a:gd name="T41" fmla="*/ 625 h 670"/>
                <a:gd name="T42" fmla="*/ 460 w 661"/>
                <a:gd name="T43" fmla="*/ 643 h 670"/>
                <a:gd name="T44" fmla="*/ 419 w 661"/>
                <a:gd name="T45" fmla="*/ 658 h 670"/>
                <a:gd name="T46" fmla="*/ 376 w 661"/>
                <a:gd name="T47" fmla="*/ 667 h 670"/>
                <a:gd name="T48" fmla="*/ 331 w 661"/>
                <a:gd name="T49" fmla="*/ 670 h 670"/>
                <a:gd name="T50" fmla="*/ 286 w 661"/>
                <a:gd name="T51" fmla="*/ 667 h 670"/>
                <a:gd name="T52" fmla="*/ 242 w 661"/>
                <a:gd name="T53" fmla="*/ 658 h 670"/>
                <a:gd name="T54" fmla="*/ 201 w 661"/>
                <a:gd name="T55" fmla="*/ 643 h 670"/>
                <a:gd name="T56" fmla="*/ 163 w 661"/>
                <a:gd name="T57" fmla="*/ 625 h 670"/>
                <a:gd name="T58" fmla="*/ 128 w 661"/>
                <a:gd name="T59" fmla="*/ 601 h 670"/>
                <a:gd name="T60" fmla="*/ 96 w 661"/>
                <a:gd name="T61" fmla="*/ 572 h 670"/>
                <a:gd name="T62" fmla="*/ 68 w 661"/>
                <a:gd name="T63" fmla="*/ 539 h 670"/>
                <a:gd name="T64" fmla="*/ 44 w 661"/>
                <a:gd name="T65" fmla="*/ 504 h 670"/>
                <a:gd name="T66" fmla="*/ 26 w 661"/>
                <a:gd name="T67" fmla="*/ 466 h 670"/>
                <a:gd name="T68" fmla="*/ 11 w 661"/>
                <a:gd name="T69" fmla="*/ 424 h 670"/>
                <a:gd name="T70" fmla="*/ 2 w 661"/>
                <a:gd name="T71" fmla="*/ 380 h 670"/>
                <a:gd name="T72" fmla="*/ 0 w 661"/>
                <a:gd name="T73" fmla="*/ 335 h 670"/>
                <a:gd name="T74" fmla="*/ 2 w 661"/>
                <a:gd name="T75" fmla="*/ 289 h 670"/>
                <a:gd name="T76" fmla="*/ 11 w 661"/>
                <a:gd name="T77" fmla="*/ 245 h 670"/>
                <a:gd name="T78" fmla="*/ 26 w 661"/>
                <a:gd name="T79" fmla="*/ 204 h 670"/>
                <a:gd name="T80" fmla="*/ 44 w 661"/>
                <a:gd name="T81" fmla="*/ 165 h 670"/>
                <a:gd name="T82" fmla="*/ 68 w 661"/>
                <a:gd name="T83" fmla="*/ 130 h 670"/>
                <a:gd name="T84" fmla="*/ 96 w 661"/>
                <a:gd name="T85" fmla="*/ 97 h 670"/>
                <a:gd name="T86" fmla="*/ 128 w 661"/>
                <a:gd name="T87" fmla="*/ 69 h 670"/>
                <a:gd name="T88" fmla="*/ 163 w 661"/>
                <a:gd name="T89" fmla="*/ 45 h 670"/>
                <a:gd name="T90" fmla="*/ 201 w 661"/>
                <a:gd name="T91" fmla="*/ 26 h 670"/>
                <a:gd name="T92" fmla="*/ 242 w 661"/>
                <a:gd name="T93" fmla="*/ 12 h 670"/>
                <a:gd name="T94" fmla="*/ 286 w 661"/>
                <a:gd name="T95" fmla="*/ 2 h 670"/>
                <a:gd name="T96" fmla="*/ 331 w 661"/>
                <a:gd name="T97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1" h="670">
                  <a:moveTo>
                    <a:pt x="331" y="0"/>
                  </a:moveTo>
                  <a:lnTo>
                    <a:pt x="376" y="2"/>
                  </a:lnTo>
                  <a:lnTo>
                    <a:pt x="419" y="12"/>
                  </a:lnTo>
                  <a:lnTo>
                    <a:pt x="460" y="26"/>
                  </a:lnTo>
                  <a:lnTo>
                    <a:pt x="498" y="45"/>
                  </a:lnTo>
                  <a:lnTo>
                    <a:pt x="533" y="69"/>
                  </a:lnTo>
                  <a:lnTo>
                    <a:pt x="565" y="97"/>
                  </a:lnTo>
                  <a:lnTo>
                    <a:pt x="593" y="130"/>
                  </a:lnTo>
                  <a:lnTo>
                    <a:pt x="617" y="165"/>
                  </a:lnTo>
                  <a:lnTo>
                    <a:pt x="635" y="204"/>
                  </a:lnTo>
                  <a:lnTo>
                    <a:pt x="650" y="245"/>
                  </a:lnTo>
                  <a:lnTo>
                    <a:pt x="659" y="289"/>
                  </a:lnTo>
                  <a:lnTo>
                    <a:pt x="661" y="335"/>
                  </a:lnTo>
                  <a:lnTo>
                    <a:pt x="659" y="380"/>
                  </a:lnTo>
                  <a:lnTo>
                    <a:pt x="650" y="424"/>
                  </a:lnTo>
                  <a:lnTo>
                    <a:pt x="635" y="466"/>
                  </a:lnTo>
                  <a:lnTo>
                    <a:pt x="617" y="504"/>
                  </a:lnTo>
                  <a:lnTo>
                    <a:pt x="593" y="539"/>
                  </a:lnTo>
                  <a:lnTo>
                    <a:pt x="565" y="572"/>
                  </a:lnTo>
                  <a:lnTo>
                    <a:pt x="533" y="601"/>
                  </a:lnTo>
                  <a:lnTo>
                    <a:pt x="498" y="625"/>
                  </a:lnTo>
                  <a:lnTo>
                    <a:pt x="460" y="643"/>
                  </a:lnTo>
                  <a:lnTo>
                    <a:pt x="419" y="658"/>
                  </a:lnTo>
                  <a:lnTo>
                    <a:pt x="376" y="667"/>
                  </a:lnTo>
                  <a:lnTo>
                    <a:pt x="331" y="670"/>
                  </a:lnTo>
                  <a:lnTo>
                    <a:pt x="286" y="667"/>
                  </a:lnTo>
                  <a:lnTo>
                    <a:pt x="242" y="658"/>
                  </a:lnTo>
                  <a:lnTo>
                    <a:pt x="201" y="643"/>
                  </a:lnTo>
                  <a:lnTo>
                    <a:pt x="163" y="625"/>
                  </a:lnTo>
                  <a:lnTo>
                    <a:pt x="128" y="601"/>
                  </a:lnTo>
                  <a:lnTo>
                    <a:pt x="96" y="572"/>
                  </a:lnTo>
                  <a:lnTo>
                    <a:pt x="68" y="539"/>
                  </a:lnTo>
                  <a:lnTo>
                    <a:pt x="44" y="504"/>
                  </a:lnTo>
                  <a:lnTo>
                    <a:pt x="26" y="466"/>
                  </a:lnTo>
                  <a:lnTo>
                    <a:pt x="11" y="424"/>
                  </a:lnTo>
                  <a:lnTo>
                    <a:pt x="2" y="380"/>
                  </a:lnTo>
                  <a:lnTo>
                    <a:pt x="0" y="335"/>
                  </a:lnTo>
                  <a:lnTo>
                    <a:pt x="2" y="289"/>
                  </a:lnTo>
                  <a:lnTo>
                    <a:pt x="11" y="245"/>
                  </a:lnTo>
                  <a:lnTo>
                    <a:pt x="26" y="204"/>
                  </a:lnTo>
                  <a:lnTo>
                    <a:pt x="44" y="165"/>
                  </a:lnTo>
                  <a:lnTo>
                    <a:pt x="68" y="130"/>
                  </a:lnTo>
                  <a:lnTo>
                    <a:pt x="96" y="97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2"/>
                  </a:lnTo>
                  <a:lnTo>
                    <a:pt x="286" y="2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44">
              <a:extLst>
                <a:ext uri="{FF2B5EF4-FFF2-40B4-BE49-F238E27FC236}">
                  <a16:creationId xmlns:a16="http://schemas.microsoft.com/office/drawing/2014/main" xmlns="" id="{447BAE70-ECCC-46D9-8EAC-3B5AEFE3F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" y="3482"/>
              <a:ext cx="264" cy="309"/>
            </a:xfrm>
            <a:custGeom>
              <a:avLst/>
              <a:gdLst>
                <a:gd name="T0" fmla="*/ 447 w 2377"/>
                <a:gd name="T1" fmla="*/ 6 h 2779"/>
                <a:gd name="T2" fmla="*/ 538 w 2377"/>
                <a:gd name="T3" fmla="*/ 36 h 2779"/>
                <a:gd name="T4" fmla="*/ 617 w 2377"/>
                <a:gd name="T5" fmla="*/ 91 h 2779"/>
                <a:gd name="T6" fmla="*/ 677 w 2377"/>
                <a:gd name="T7" fmla="*/ 168 h 2779"/>
                <a:gd name="T8" fmla="*/ 746 w 2377"/>
                <a:gd name="T9" fmla="*/ 281 h 2779"/>
                <a:gd name="T10" fmla="*/ 916 w 2377"/>
                <a:gd name="T11" fmla="*/ 529 h 2779"/>
                <a:gd name="T12" fmla="*/ 1115 w 2377"/>
                <a:gd name="T13" fmla="*/ 750 h 2779"/>
                <a:gd name="T14" fmla="*/ 1332 w 2377"/>
                <a:gd name="T15" fmla="*/ 679 h 2779"/>
                <a:gd name="T16" fmla="*/ 1521 w 2377"/>
                <a:gd name="T17" fmla="*/ 449 h 2779"/>
                <a:gd name="T18" fmla="*/ 1683 w 2377"/>
                <a:gd name="T19" fmla="*/ 195 h 2779"/>
                <a:gd name="T20" fmla="*/ 1735 w 2377"/>
                <a:gd name="T21" fmla="*/ 117 h 2779"/>
                <a:gd name="T22" fmla="*/ 1808 w 2377"/>
                <a:gd name="T23" fmla="*/ 53 h 2779"/>
                <a:gd name="T24" fmla="*/ 1896 w 2377"/>
                <a:gd name="T25" fmla="*/ 14 h 2779"/>
                <a:gd name="T26" fmla="*/ 1990 w 2377"/>
                <a:gd name="T27" fmla="*/ 0 h 2779"/>
                <a:gd name="T28" fmla="*/ 2080 w 2377"/>
                <a:gd name="T29" fmla="*/ 16 h 2779"/>
                <a:gd name="T30" fmla="*/ 2158 w 2377"/>
                <a:gd name="T31" fmla="*/ 63 h 2779"/>
                <a:gd name="T32" fmla="*/ 2217 w 2377"/>
                <a:gd name="T33" fmla="*/ 144 h 2779"/>
                <a:gd name="T34" fmla="*/ 2275 w 2377"/>
                <a:gd name="T35" fmla="*/ 408 h 2779"/>
                <a:gd name="T36" fmla="*/ 2351 w 2377"/>
                <a:gd name="T37" fmla="*/ 985 h 2779"/>
                <a:gd name="T38" fmla="*/ 2376 w 2377"/>
                <a:gd name="T39" fmla="*/ 1413 h 2779"/>
                <a:gd name="T40" fmla="*/ 2349 w 2377"/>
                <a:gd name="T41" fmla="*/ 1515 h 2779"/>
                <a:gd name="T42" fmla="*/ 2337 w 2377"/>
                <a:gd name="T43" fmla="*/ 1584 h 2779"/>
                <a:gd name="T44" fmla="*/ 2327 w 2377"/>
                <a:gd name="T45" fmla="*/ 2669 h 2779"/>
                <a:gd name="T46" fmla="*/ 2282 w 2377"/>
                <a:gd name="T47" fmla="*/ 2736 h 2779"/>
                <a:gd name="T48" fmla="*/ 2213 w 2377"/>
                <a:gd name="T49" fmla="*/ 2772 h 2779"/>
                <a:gd name="T50" fmla="*/ 2137 w 2377"/>
                <a:gd name="T51" fmla="*/ 2776 h 2779"/>
                <a:gd name="T52" fmla="*/ 2063 w 2377"/>
                <a:gd name="T53" fmla="*/ 2751 h 2779"/>
                <a:gd name="T54" fmla="*/ 2009 w 2377"/>
                <a:gd name="T55" fmla="*/ 2695 h 2779"/>
                <a:gd name="T56" fmla="*/ 1988 w 2377"/>
                <a:gd name="T57" fmla="*/ 2608 h 2779"/>
                <a:gd name="T58" fmla="*/ 1926 w 2377"/>
                <a:gd name="T59" fmla="*/ 1612 h 2779"/>
                <a:gd name="T60" fmla="*/ 1850 w 2377"/>
                <a:gd name="T61" fmla="*/ 1545 h 2779"/>
                <a:gd name="T62" fmla="*/ 1801 w 2377"/>
                <a:gd name="T63" fmla="*/ 1449 h 2779"/>
                <a:gd name="T64" fmla="*/ 1776 w 2377"/>
                <a:gd name="T65" fmla="*/ 1159 h 2779"/>
                <a:gd name="T66" fmla="*/ 1663 w 2377"/>
                <a:gd name="T67" fmla="*/ 829 h 2779"/>
                <a:gd name="T68" fmla="*/ 1436 w 2377"/>
                <a:gd name="T69" fmla="*/ 1063 h 2779"/>
                <a:gd name="T70" fmla="*/ 1325 w 2377"/>
                <a:gd name="T71" fmla="*/ 1185 h 2779"/>
                <a:gd name="T72" fmla="*/ 1265 w 2377"/>
                <a:gd name="T73" fmla="*/ 1235 h 2779"/>
                <a:gd name="T74" fmla="*/ 1189 w 2377"/>
                <a:gd name="T75" fmla="*/ 1245 h 2779"/>
                <a:gd name="T76" fmla="*/ 1112 w 2377"/>
                <a:gd name="T77" fmla="*/ 1235 h 2779"/>
                <a:gd name="T78" fmla="*/ 1051 w 2377"/>
                <a:gd name="T79" fmla="*/ 1185 h 2779"/>
                <a:gd name="T80" fmla="*/ 942 w 2377"/>
                <a:gd name="T81" fmla="*/ 1063 h 2779"/>
                <a:gd name="T82" fmla="*/ 714 w 2377"/>
                <a:gd name="T83" fmla="*/ 829 h 2779"/>
                <a:gd name="T84" fmla="*/ 601 w 2377"/>
                <a:gd name="T85" fmla="*/ 1163 h 2779"/>
                <a:gd name="T86" fmla="*/ 577 w 2377"/>
                <a:gd name="T87" fmla="*/ 1452 h 2779"/>
                <a:gd name="T88" fmla="*/ 527 w 2377"/>
                <a:gd name="T89" fmla="*/ 1549 h 2779"/>
                <a:gd name="T90" fmla="*/ 450 w 2377"/>
                <a:gd name="T91" fmla="*/ 1614 h 2779"/>
                <a:gd name="T92" fmla="*/ 390 w 2377"/>
                <a:gd name="T93" fmla="*/ 2608 h 2779"/>
                <a:gd name="T94" fmla="*/ 368 w 2377"/>
                <a:gd name="T95" fmla="*/ 2695 h 2779"/>
                <a:gd name="T96" fmla="*/ 314 w 2377"/>
                <a:gd name="T97" fmla="*/ 2751 h 2779"/>
                <a:gd name="T98" fmla="*/ 241 w 2377"/>
                <a:gd name="T99" fmla="*/ 2776 h 2779"/>
                <a:gd name="T100" fmla="*/ 164 w 2377"/>
                <a:gd name="T101" fmla="*/ 2772 h 2779"/>
                <a:gd name="T102" fmla="*/ 95 w 2377"/>
                <a:gd name="T103" fmla="*/ 2736 h 2779"/>
                <a:gd name="T104" fmla="*/ 51 w 2377"/>
                <a:gd name="T105" fmla="*/ 2669 h 2779"/>
                <a:gd name="T106" fmla="*/ 41 w 2377"/>
                <a:gd name="T107" fmla="*/ 1584 h 2779"/>
                <a:gd name="T108" fmla="*/ 29 w 2377"/>
                <a:gd name="T109" fmla="*/ 1512 h 2779"/>
                <a:gd name="T110" fmla="*/ 1 w 2377"/>
                <a:gd name="T111" fmla="*/ 1408 h 2779"/>
                <a:gd name="T112" fmla="*/ 26 w 2377"/>
                <a:gd name="T113" fmla="*/ 982 h 2779"/>
                <a:gd name="T114" fmla="*/ 103 w 2377"/>
                <a:gd name="T115" fmla="*/ 406 h 2779"/>
                <a:gd name="T116" fmla="*/ 160 w 2377"/>
                <a:gd name="T117" fmla="*/ 143 h 2779"/>
                <a:gd name="T118" fmla="*/ 218 w 2377"/>
                <a:gd name="T119" fmla="*/ 63 h 2779"/>
                <a:gd name="T120" fmla="*/ 296 w 2377"/>
                <a:gd name="T121" fmla="*/ 16 h 2779"/>
                <a:gd name="T122" fmla="*/ 386 w 2377"/>
                <a:gd name="T123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7" h="2779">
                  <a:moveTo>
                    <a:pt x="386" y="0"/>
                  </a:moveTo>
                  <a:lnTo>
                    <a:pt x="417" y="2"/>
                  </a:lnTo>
                  <a:lnTo>
                    <a:pt x="447" y="6"/>
                  </a:lnTo>
                  <a:lnTo>
                    <a:pt x="479" y="13"/>
                  </a:lnTo>
                  <a:lnTo>
                    <a:pt x="509" y="22"/>
                  </a:lnTo>
                  <a:lnTo>
                    <a:pt x="538" y="36"/>
                  </a:lnTo>
                  <a:lnTo>
                    <a:pt x="566" y="52"/>
                  </a:lnTo>
                  <a:lnTo>
                    <a:pt x="592" y="70"/>
                  </a:lnTo>
                  <a:lnTo>
                    <a:pt x="617" y="91"/>
                  </a:lnTo>
                  <a:lnTo>
                    <a:pt x="640" y="114"/>
                  </a:lnTo>
                  <a:lnTo>
                    <a:pt x="659" y="140"/>
                  </a:lnTo>
                  <a:lnTo>
                    <a:pt x="677" y="168"/>
                  </a:lnTo>
                  <a:lnTo>
                    <a:pt x="687" y="180"/>
                  </a:lnTo>
                  <a:lnTo>
                    <a:pt x="694" y="195"/>
                  </a:lnTo>
                  <a:lnTo>
                    <a:pt x="746" y="281"/>
                  </a:lnTo>
                  <a:lnTo>
                    <a:pt x="799" y="367"/>
                  </a:lnTo>
                  <a:lnTo>
                    <a:pt x="857" y="449"/>
                  </a:lnTo>
                  <a:lnTo>
                    <a:pt x="916" y="529"/>
                  </a:lnTo>
                  <a:lnTo>
                    <a:pt x="979" y="606"/>
                  </a:lnTo>
                  <a:lnTo>
                    <a:pt x="1046" y="679"/>
                  </a:lnTo>
                  <a:lnTo>
                    <a:pt x="1115" y="750"/>
                  </a:lnTo>
                  <a:lnTo>
                    <a:pt x="1189" y="818"/>
                  </a:lnTo>
                  <a:lnTo>
                    <a:pt x="1262" y="750"/>
                  </a:lnTo>
                  <a:lnTo>
                    <a:pt x="1332" y="679"/>
                  </a:lnTo>
                  <a:lnTo>
                    <a:pt x="1398" y="606"/>
                  </a:lnTo>
                  <a:lnTo>
                    <a:pt x="1461" y="529"/>
                  </a:lnTo>
                  <a:lnTo>
                    <a:pt x="1521" y="449"/>
                  </a:lnTo>
                  <a:lnTo>
                    <a:pt x="1578" y="367"/>
                  </a:lnTo>
                  <a:lnTo>
                    <a:pt x="1632" y="281"/>
                  </a:lnTo>
                  <a:lnTo>
                    <a:pt x="1683" y="195"/>
                  </a:lnTo>
                  <a:lnTo>
                    <a:pt x="1698" y="170"/>
                  </a:lnTo>
                  <a:lnTo>
                    <a:pt x="1715" y="143"/>
                  </a:lnTo>
                  <a:lnTo>
                    <a:pt x="1735" y="117"/>
                  </a:lnTo>
                  <a:lnTo>
                    <a:pt x="1758" y="93"/>
                  </a:lnTo>
                  <a:lnTo>
                    <a:pt x="1782" y="72"/>
                  </a:lnTo>
                  <a:lnTo>
                    <a:pt x="1808" y="53"/>
                  </a:lnTo>
                  <a:lnTo>
                    <a:pt x="1837" y="37"/>
                  </a:lnTo>
                  <a:lnTo>
                    <a:pt x="1866" y="23"/>
                  </a:lnTo>
                  <a:lnTo>
                    <a:pt x="1896" y="14"/>
                  </a:lnTo>
                  <a:lnTo>
                    <a:pt x="1928" y="6"/>
                  </a:lnTo>
                  <a:lnTo>
                    <a:pt x="1959" y="2"/>
                  </a:lnTo>
                  <a:lnTo>
                    <a:pt x="1990" y="0"/>
                  </a:lnTo>
                  <a:lnTo>
                    <a:pt x="2021" y="3"/>
                  </a:lnTo>
                  <a:lnTo>
                    <a:pt x="2051" y="7"/>
                  </a:lnTo>
                  <a:lnTo>
                    <a:pt x="2080" y="16"/>
                  </a:lnTo>
                  <a:lnTo>
                    <a:pt x="2108" y="28"/>
                  </a:lnTo>
                  <a:lnTo>
                    <a:pt x="2134" y="44"/>
                  </a:lnTo>
                  <a:lnTo>
                    <a:pt x="2158" y="63"/>
                  </a:lnTo>
                  <a:lnTo>
                    <a:pt x="2181" y="86"/>
                  </a:lnTo>
                  <a:lnTo>
                    <a:pt x="2200" y="113"/>
                  </a:lnTo>
                  <a:lnTo>
                    <a:pt x="2217" y="144"/>
                  </a:lnTo>
                  <a:lnTo>
                    <a:pt x="2230" y="178"/>
                  </a:lnTo>
                  <a:lnTo>
                    <a:pt x="2239" y="218"/>
                  </a:lnTo>
                  <a:lnTo>
                    <a:pt x="2275" y="408"/>
                  </a:lnTo>
                  <a:lnTo>
                    <a:pt x="2305" y="600"/>
                  </a:lnTo>
                  <a:lnTo>
                    <a:pt x="2330" y="792"/>
                  </a:lnTo>
                  <a:lnTo>
                    <a:pt x="2351" y="985"/>
                  </a:lnTo>
                  <a:lnTo>
                    <a:pt x="2367" y="1178"/>
                  </a:lnTo>
                  <a:lnTo>
                    <a:pt x="2377" y="1372"/>
                  </a:lnTo>
                  <a:lnTo>
                    <a:pt x="2376" y="1413"/>
                  </a:lnTo>
                  <a:lnTo>
                    <a:pt x="2372" y="1450"/>
                  </a:lnTo>
                  <a:lnTo>
                    <a:pt x="2362" y="1484"/>
                  </a:lnTo>
                  <a:lnTo>
                    <a:pt x="2349" y="1515"/>
                  </a:lnTo>
                  <a:lnTo>
                    <a:pt x="2333" y="1543"/>
                  </a:lnTo>
                  <a:lnTo>
                    <a:pt x="2336" y="1563"/>
                  </a:lnTo>
                  <a:lnTo>
                    <a:pt x="2337" y="1584"/>
                  </a:lnTo>
                  <a:lnTo>
                    <a:pt x="2337" y="2608"/>
                  </a:lnTo>
                  <a:lnTo>
                    <a:pt x="2334" y="2640"/>
                  </a:lnTo>
                  <a:lnTo>
                    <a:pt x="2327" y="2669"/>
                  </a:lnTo>
                  <a:lnTo>
                    <a:pt x="2315" y="2695"/>
                  </a:lnTo>
                  <a:lnTo>
                    <a:pt x="2300" y="2717"/>
                  </a:lnTo>
                  <a:lnTo>
                    <a:pt x="2282" y="2736"/>
                  </a:lnTo>
                  <a:lnTo>
                    <a:pt x="2261" y="2751"/>
                  </a:lnTo>
                  <a:lnTo>
                    <a:pt x="2238" y="2763"/>
                  </a:lnTo>
                  <a:lnTo>
                    <a:pt x="2213" y="2772"/>
                  </a:lnTo>
                  <a:lnTo>
                    <a:pt x="2189" y="2776"/>
                  </a:lnTo>
                  <a:lnTo>
                    <a:pt x="2163" y="2779"/>
                  </a:lnTo>
                  <a:lnTo>
                    <a:pt x="2137" y="2776"/>
                  </a:lnTo>
                  <a:lnTo>
                    <a:pt x="2111" y="2772"/>
                  </a:lnTo>
                  <a:lnTo>
                    <a:pt x="2086" y="2763"/>
                  </a:lnTo>
                  <a:lnTo>
                    <a:pt x="2063" y="2751"/>
                  </a:lnTo>
                  <a:lnTo>
                    <a:pt x="2042" y="2736"/>
                  </a:lnTo>
                  <a:lnTo>
                    <a:pt x="2024" y="2717"/>
                  </a:lnTo>
                  <a:lnTo>
                    <a:pt x="2009" y="2695"/>
                  </a:lnTo>
                  <a:lnTo>
                    <a:pt x="1998" y="2669"/>
                  </a:lnTo>
                  <a:lnTo>
                    <a:pt x="1990" y="2640"/>
                  </a:lnTo>
                  <a:lnTo>
                    <a:pt x="1988" y="2608"/>
                  </a:lnTo>
                  <a:lnTo>
                    <a:pt x="1988" y="1641"/>
                  </a:lnTo>
                  <a:lnTo>
                    <a:pt x="1957" y="1627"/>
                  </a:lnTo>
                  <a:lnTo>
                    <a:pt x="1926" y="1612"/>
                  </a:lnTo>
                  <a:lnTo>
                    <a:pt x="1898" y="1592"/>
                  </a:lnTo>
                  <a:lnTo>
                    <a:pt x="1873" y="1570"/>
                  </a:lnTo>
                  <a:lnTo>
                    <a:pt x="1850" y="1545"/>
                  </a:lnTo>
                  <a:lnTo>
                    <a:pt x="1830" y="1516"/>
                  </a:lnTo>
                  <a:lnTo>
                    <a:pt x="1814" y="1484"/>
                  </a:lnTo>
                  <a:lnTo>
                    <a:pt x="1801" y="1449"/>
                  </a:lnTo>
                  <a:lnTo>
                    <a:pt x="1792" y="1410"/>
                  </a:lnTo>
                  <a:lnTo>
                    <a:pt x="1788" y="1368"/>
                  </a:lnTo>
                  <a:lnTo>
                    <a:pt x="1776" y="1159"/>
                  </a:lnTo>
                  <a:lnTo>
                    <a:pt x="1758" y="952"/>
                  </a:lnTo>
                  <a:lnTo>
                    <a:pt x="1733" y="746"/>
                  </a:lnTo>
                  <a:lnTo>
                    <a:pt x="1663" y="829"/>
                  </a:lnTo>
                  <a:lnTo>
                    <a:pt x="1591" y="910"/>
                  </a:lnTo>
                  <a:lnTo>
                    <a:pt x="1515" y="988"/>
                  </a:lnTo>
                  <a:lnTo>
                    <a:pt x="1436" y="1063"/>
                  </a:lnTo>
                  <a:lnTo>
                    <a:pt x="1353" y="1136"/>
                  </a:lnTo>
                  <a:lnTo>
                    <a:pt x="1341" y="1162"/>
                  </a:lnTo>
                  <a:lnTo>
                    <a:pt x="1325" y="1185"/>
                  </a:lnTo>
                  <a:lnTo>
                    <a:pt x="1308" y="1205"/>
                  </a:lnTo>
                  <a:lnTo>
                    <a:pt x="1288" y="1222"/>
                  </a:lnTo>
                  <a:lnTo>
                    <a:pt x="1265" y="1235"/>
                  </a:lnTo>
                  <a:lnTo>
                    <a:pt x="1241" y="1244"/>
                  </a:lnTo>
                  <a:lnTo>
                    <a:pt x="1215" y="1247"/>
                  </a:lnTo>
                  <a:lnTo>
                    <a:pt x="1189" y="1245"/>
                  </a:lnTo>
                  <a:lnTo>
                    <a:pt x="1162" y="1247"/>
                  </a:lnTo>
                  <a:lnTo>
                    <a:pt x="1136" y="1244"/>
                  </a:lnTo>
                  <a:lnTo>
                    <a:pt x="1112" y="1235"/>
                  </a:lnTo>
                  <a:lnTo>
                    <a:pt x="1089" y="1222"/>
                  </a:lnTo>
                  <a:lnTo>
                    <a:pt x="1070" y="1205"/>
                  </a:lnTo>
                  <a:lnTo>
                    <a:pt x="1051" y="1185"/>
                  </a:lnTo>
                  <a:lnTo>
                    <a:pt x="1036" y="1162"/>
                  </a:lnTo>
                  <a:lnTo>
                    <a:pt x="1024" y="1136"/>
                  </a:lnTo>
                  <a:lnTo>
                    <a:pt x="942" y="1063"/>
                  </a:lnTo>
                  <a:lnTo>
                    <a:pt x="862" y="988"/>
                  </a:lnTo>
                  <a:lnTo>
                    <a:pt x="786" y="910"/>
                  </a:lnTo>
                  <a:lnTo>
                    <a:pt x="714" y="829"/>
                  </a:lnTo>
                  <a:lnTo>
                    <a:pt x="644" y="746"/>
                  </a:lnTo>
                  <a:lnTo>
                    <a:pt x="619" y="953"/>
                  </a:lnTo>
                  <a:lnTo>
                    <a:pt x="601" y="1163"/>
                  </a:lnTo>
                  <a:lnTo>
                    <a:pt x="589" y="1372"/>
                  </a:lnTo>
                  <a:lnTo>
                    <a:pt x="586" y="1414"/>
                  </a:lnTo>
                  <a:lnTo>
                    <a:pt x="577" y="1452"/>
                  </a:lnTo>
                  <a:lnTo>
                    <a:pt x="564" y="1488"/>
                  </a:lnTo>
                  <a:lnTo>
                    <a:pt x="547" y="1520"/>
                  </a:lnTo>
                  <a:lnTo>
                    <a:pt x="527" y="1549"/>
                  </a:lnTo>
                  <a:lnTo>
                    <a:pt x="505" y="1574"/>
                  </a:lnTo>
                  <a:lnTo>
                    <a:pt x="479" y="1596"/>
                  </a:lnTo>
                  <a:lnTo>
                    <a:pt x="450" y="1614"/>
                  </a:lnTo>
                  <a:lnTo>
                    <a:pt x="421" y="1630"/>
                  </a:lnTo>
                  <a:lnTo>
                    <a:pt x="390" y="1642"/>
                  </a:lnTo>
                  <a:lnTo>
                    <a:pt x="390" y="2608"/>
                  </a:lnTo>
                  <a:lnTo>
                    <a:pt x="387" y="2640"/>
                  </a:lnTo>
                  <a:lnTo>
                    <a:pt x="380" y="2669"/>
                  </a:lnTo>
                  <a:lnTo>
                    <a:pt x="368" y="2695"/>
                  </a:lnTo>
                  <a:lnTo>
                    <a:pt x="353" y="2717"/>
                  </a:lnTo>
                  <a:lnTo>
                    <a:pt x="335" y="2736"/>
                  </a:lnTo>
                  <a:lnTo>
                    <a:pt x="314" y="2751"/>
                  </a:lnTo>
                  <a:lnTo>
                    <a:pt x="291" y="2763"/>
                  </a:lnTo>
                  <a:lnTo>
                    <a:pt x="266" y="2772"/>
                  </a:lnTo>
                  <a:lnTo>
                    <a:pt x="241" y="2776"/>
                  </a:lnTo>
                  <a:lnTo>
                    <a:pt x="215" y="2779"/>
                  </a:lnTo>
                  <a:lnTo>
                    <a:pt x="190" y="2776"/>
                  </a:lnTo>
                  <a:lnTo>
                    <a:pt x="164" y="2772"/>
                  </a:lnTo>
                  <a:lnTo>
                    <a:pt x="139" y="2763"/>
                  </a:lnTo>
                  <a:lnTo>
                    <a:pt x="116" y="2751"/>
                  </a:lnTo>
                  <a:lnTo>
                    <a:pt x="95" y="2736"/>
                  </a:lnTo>
                  <a:lnTo>
                    <a:pt x="77" y="2717"/>
                  </a:lnTo>
                  <a:lnTo>
                    <a:pt x="62" y="2695"/>
                  </a:lnTo>
                  <a:lnTo>
                    <a:pt x="51" y="2669"/>
                  </a:lnTo>
                  <a:lnTo>
                    <a:pt x="43" y="2640"/>
                  </a:lnTo>
                  <a:lnTo>
                    <a:pt x="41" y="2608"/>
                  </a:lnTo>
                  <a:lnTo>
                    <a:pt x="41" y="1584"/>
                  </a:lnTo>
                  <a:lnTo>
                    <a:pt x="42" y="1562"/>
                  </a:lnTo>
                  <a:lnTo>
                    <a:pt x="45" y="1541"/>
                  </a:lnTo>
                  <a:lnTo>
                    <a:pt x="29" y="1512"/>
                  </a:lnTo>
                  <a:lnTo>
                    <a:pt x="16" y="1481"/>
                  </a:lnTo>
                  <a:lnTo>
                    <a:pt x="6" y="1447"/>
                  </a:lnTo>
                  <a:lnTo>
                    <a:pt x="1" y="1408"/>
                  </a:lnTo>
                  <a:lnTo>
                    <a:pt x="0" y="1368"/>
                  </a:lnTo>
                  <a:lnTo>
                    <a:pt x="11" y="1175"/>
                  </a:lnTo>
                  <a:lnTo>
                    <a:pt x="26" y="982"/>
                  </a:lnTo>
                  <a:lnTo>
                    <a:pt x="47" y="789"/>
                  </a:lnTo>
                  <a:lnTo>
                    <a:pt x="73" y="597"/>
                  </a:lnTo>
                  <a:lnTo>
                    <a:pt x="103" y="406"/>
                  </a:lnTo>
                  <a:lnTo>
                    <a:pt x="138" y="215"/>
                  </a:lnTo>
                  <a:lnTo>
                    <a:pt x="147" y="177"/>
                  </a:lnTo>
                  <a:lnTo>
                    <a:pt x="160" y="143"/>
                  </a:lnTo>
                  <a:lnTo>
                    <a:pt x="177" y="112"/>
                  </a:lnTo>
                  <a:lnTo>
                    <a:pt x="196" y="85"/>
                  </a:lnTo>
                  <a:lnTo>
                    <a:pt x="218" y="63"/>
                  </a:lnTo>
                  <a:lnTo>
                    <a:pt x="243" y="43"/>
                  </a:lnTo>
                  <a:lnTo>
                    <a:pt x="269" y="28"/>
                  </a:lnTo>
                  <a:lnTo>
                    <a:pt x="296" y="16"/>
                  </a:lnTo>
                  <a:lnTo>
                    <a:pt x="325" y="7"/>
                  </a:lnTo>
                  <a:lnTo>
                    <a:pt x="355" y="2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45">
              <a:extLst>
                <a:ext uri="{FF2B5EF4-FFF2-40B4-BE49-F238E27FC236}">
                  <a16:creationId xmlns:a16="http://schemas.microsoft.com/office/drawing/2014/main" xmlns="" id="{2595F379-C64F-40A4-9597-9B7CD0C8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" y="3404"/>
              <a:ext cx="73" cy="75"/>
            </a:xfrm>
            <a:custGeom>
              <a:avLst/>
              <a:gdLst>
                <a:gd name="T0" fmla="*/ 332 w 663"/>
                <a:gd name="T1" fmla="*/ 0 h 670"/>
                <a:gd name="T2" fmla="*/ 377 w 663"/>
                <a:gd name="T3" fmla="*/ 2 h 670"/>
                <a:gd name="T4" fmla="*/ 420 w 663"/>
                <a:gd name="T5" fmla="*/ 12 h 670"/>
                <a:gd name="T6" fmla="*/ 461 w 663"/>
                <a:gd name="T7" fmla="*/ 26 h 670"/>
                <a:gd name="T8" fmla="*/ 499 w 663"/>
                <a:gd name="T9" fmla="*/ 45 h 670"/>
                <a:gd name="T10" fmla="*/ 534 w 663"/>
                <a:gd name="T11" fmla="*/ 69 h 670"/>
                <a:gd name="T12" fmla="*/ 566 w 663"/>
                <a:gd name="T13" fmla="*/ 97 h 670"/>
                <a:gd name="T14" fmla="*/ 594 w 663"/>
                <a:gd name="T15" fmla="*/ 130 h 670"/>
                <a:gd name="T16" fmla="*/ 618 w 663"/>
                <a:gd name="T17" fmla="*/ 165 h 670"/>
                <a:gd name="T18" fmla="*/ 637 w 663"/>
                <a:gd name="T19" fmla="*/ 204 h 670"/>
                <a:gd name="T20" fmla="*/ 651 w 663"/>
                <a:gd name="T21" fmla="*/ 245 h 670"/>
                <a:gd name="T22" fmla="*/ 660 w 663"/>
                <a:gd name="T23" fmla="*/ 289 h 670"/>
                <a:gd name="T24" fmla="*/ 663 w 663"/>
                <a:gd name="T25" fmla="*/ 335 h 670"/>
                <a:gd name="T26" fmla="*/ 660 w 663"/>
                <a:gd name="T27" fmla="*/ 380 h 670"/>
                <a:gd name="T28" fmla="*/ 651 w 663"/>
                <a:gd name="T29" fmla="*/ 424 h 670"/>
                <a:gd name="T30" fmla="*/ 637 w 663"/>
                <a:gd name="T31" fmla="*/ 466 h 670"/>
                <a:gd name="T32" fmla="*/ 618 w 663"/>
                <a:gd name="T33" fmla="*/ 504 h 670"/>
                <a:gd name="T34" fmla="*/ 594 w 663"/>
                <a:gd name="T35" fmla="*/ 539 h 670"/>
                <a:gd name="T36" fmla="*/ 566 w 663"/>
                <a:gd name="T37" fmla="*/ 572 h 670"/>
                <a:gd name="T38" fmla="*/ 534 w 663"/>
                <a:gd name="T39" fmla="*/ 601 h 670"/>
                <a:gd name="T40" fmla="*/ 499 w 663"/>
                <a:gd name="T41" fmla="*/ 625 h 670"/>
                <a:gd name="T42" fmla="*/ 461 w 663"/>
                <a:gd name="T43" fmla="*/ 643 h 670"/>
                <a:gd name="T44" fmla="*/ 420 w 663"/>
                <a:gd name="T45" fmla="*/ 658 h 670"/>
                <a:gd name="T46" fmla="*/ 377 w 663"/>
                <a:gd name="T47" fmla="*/ 667 h 670"/>
                <a:gd name="T48" fmla="*/ 332 w 663"/>
                <a:gd name="T49" fmla="*/ 670 h 670"/>
                <a:gd name="T50" fmla="*/ 286 w 663"/>
                <a:gd name="T51" fmla="*/ 667 h 670"/>
                <a:gd name="T52" fmla="*/ 244 w 663"/>
                <a:gd name="T53" fmla="*/ 658 h 670"/>
                <a:gd name="T54" fmla="*/ 203 w 663"/>
                <a:gd name="T55" fmla="*/ 643 h 670"/>
                <a:gd name="T56" fmla="*/ 165 w 663"/>
                <a:gd name="T57" fmla="*/ 625 h 670"/>
                <a:gd name="T58" fmla="*/ 129 w 663"/>
                <a:gd name="T59" fmla="*/ 601 h 670"/>
                <a:gd name="T60" fmla="*/ 98 w 663"/>
                <a:gd name="T61" fmla="*/ 572 h 670"/>
                <a:gd name="T62" fmla="*/ 70 w 663"/>
                <a:gd name="T63" fmla="*/ 539 h 670"/>
                <a:gd name="T64" fmla="*/ 46 w 663"/>
                <a:gd name="T65" fmla="*/ 504 h 670"/>
                <a:gd name="T66" fmla="*/ 26 w 663"/>
                <a:gd name="T67" fmla="*/ 466 h 670"/>
                <a:gd name="T68" fmla="*/ 12 w 663"/>
                <a:gd name="T69" fmla="*/ 424 h 670"/>
                <a:gd name="T70" fmla="*/ 4 w 663"/>
                <a:gd name="T71" fmla="*/ 380 h 670"/>
                <a:gd name="T72" fmla="*/ 0 w 663"/>
                <a:gd name="T73" fmla="*/ 335 h 670"/>
                <a:gd name="T74" fmla="*/ 4 w 663"/>
                <a:gd name="T75" fmla="*/ 289 h 670"/>
                <a:gd name="T76" fmla="*/ 12 w 663"/>
                <a:gd name="T77" fmla="*/ 245 h 670"/>
                <a:gd name="T78" fmla="*/ 26 w 663"/>
                <a:gd name="T79" fmla="*/ 204 h 670"/>
                <a:gd name="T80" fmla="*/ 46 w 663"/>
                <a:gd name="T81" fmla="*/ 165 h 670"/>
                <a:gd name="T82" fmla="*/ 70 w 663"/>
                <a:gd name="T83" fmla="*/ 130 h 670"/>
                <a:gd name="T84" fmla="*/ 98 w 663"/>
                <a:gd name="T85" fmla="*/ 97 h 670"/>
                <a:gd name="T86" fmla="*/ 129 w 663"/>
                <a:gd name="T87" fmla="*/ 69 h 670"/>
                <a:gd name="T88" fmla="*/ 165 w 663"/>
                <a:gd name="T89" fmla="*/ 45 h 670"/>
                <a:gd name="T90" fmla="*/ 203 w 663"/>
                <a:gd name="T91" fmla="*/ 26 h 670"/>
                <a:gd name="T92" fmla="*/ 244 w 663"/>
                <a:gd name="T93" fmla="*/ 12 h 670"/>
                <a:gd name="T94" fmla="*/ 286 w 663"/>
                <a:gd name="T95" fmla="*/ 2 h 670"/>
                <a:gd name="T96" fmla="*/ 332 w 663"/>
                <a:gd name="T97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3" h="670">
                  <a:moveTo>
                    <a:pt x="332" y="0"/>
                  </a:moveTo>
                  <a:lnTo>
                    <a:pt x="377" y="2"/>
                  </a:lnTo>
                  <a:lnTo>
                    <a:pt x="420" y="12"/>
                  </a:lnTo>
                  <a:lnTo>
                    <a:pt x="461" y="26"/>
                  </a:lnTo>
                  <a:lnTo>
                    <a:pt x="499" y="45"/>
                  </a:lnTo>
                  <a:lnTo>
                    <a:pt x="534" y="69"/>
                  </a:lnTo>
                  <a:lnTo>
                    <a:pt x="566" y="97"/>
                  </a:lnTo>
                  <a:lnTo>
                    <a:pt x="594" y="130"/>
                  </a:lnTo>
                  <a:lnTo>
                    <a:pt x="618" y="165"/>
                  </a:lnTo>
                  <a:lnTo>
                    <a:pt x="637" y="204"/>
                  </a:lnTo>
                  <a:lnTo>
                    <a:pt x="651" y="245"/>
                  </a:lnTo>
                  <a:lnTo>
                    <a:pt x="660" y="289"/>
                  </a:lnTo>
                  <a:lnTo>
                    <a:pt x="663" y="335"/>
                  </a:lnTo>
                  <a:lnTo>
                    <a:pt x="660" y="380"/>
                  </a:lnTo>
                  <a:lnTo>
                    <a:pt x="651" y="424"/>
                  </a:lnTo>
                  <a:lnTo>
                    <a:pt x="637" y="466"/>
                  </a:lnTo>
                  <a:lnTo>
                    <a:pt x="618" y="504"/>
                  </a:lnTo>
                  <a:lnTo>
                    <a:pt x="594" y="539"/>
                  </a:lnTo>
                  <a:lnTo>
                    <a:pt x="566" y="572"/>
                  </a:lnTo>
                  <a:lnTo>
                    <a:pt x="534" y="601"/>
                  </a:lnTo>
                  <a:lnTo>
                    <a:pt x="499" y="625"/>
                  </a:lnTo>
                  <a:lnTo>
                    <a:pt x="461" y="643"/>
                  </a:lnTo>
                  <a:lnTo>
                    <a:pt x="420" y="658"/>
                  </a:lnTo>
                  <a:lnTo>
                    <a:pt x="377" y="667"/>
                  </a:lnTo>
                  <a:lnTo>
                    <a:pt x="332" y="670"/>
                  </a:lnTo>
                  <a:lnTo>
                    <a:pt x="286" y="667"/>
                  </a:lnTo>
                  <a:lnTo>
                    <a:pt x="244" y="658"/>
                  </a:lnTo>
                  <a:lnTo>
                    <a:pt x="203" y="643"/>
                  </a:lnTo>
                  <a:lnTo>
                    <a:pt x="165" y="625"/>
                  </a:lnTo>
                  <a:lnTo>
                    <a:pt x="129" y="601"/>
                  </a:lnTo>
                  <a:lnTo>
                    <a:pt x="98" y="572"/>
                  </a:lnTo>
                  <a:lnTo>
                    <a:pt x="70" y="539"/>
                  </a:lnTo>
                  <a:lnTo>
                    <a:pt x="46" y="504"/>
                  </a:lnTo>
                  <a:lnTo>
                    <a:pt x="26" y="466"/>
                  </a:lnTo>
                  <a:lnTo>
                    <a:pt x="12" y="424"/>
                  </a:lnTo>
                  <a:lnTo>
                    <a:pt x="4" y="380"/>
                  </a:lnTo>
                  <a:lnTo>
                    <a:pt x="0" y="335"/>
                  </a:lnTo>
                  <a:lnTo>
                    <a:pt x="4" y="289"/>
                  </a:lnTo>
                  <a:lnTo>
                    <a:pt x="12" y="245"/>
                  </a:lnTo>
                  <a:lnTo>
                    <a:pt x="26" y="204"/>
                  </a:lnTo>
                  <a:lnTo>
                    <a:pt x="46" y="165"/>
                  </a:lnTo>
                  <a:lnTo>
                    <a:pt x="70" y="130"/>
                  </a:lnTo>
                  <a:lnTo>
                    <a:pt x="98" y="97"/>
                  </a:lnTo>
                  <a:lnTo>
                    <a:pt x="129" y="69"/>
                  </a:lnTo>
                  <a:lnTo>
                    <a:pt x="165" y="45"/>
                  </a:lnTo>
                  <a:lnTo>
                    <a:pt x="203" y="26"/>
                  </a:lnTo>
                  <a:lnTo>
                    <a:pt x="244" y="12"/>
                  </a:lnTo>
                  <a:lnTo>
                    <a:pt x="28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0" name="Текстово поле 29">
            <a:extLst>
              <a:ext uri="{FF2B5EF4-FFF2-40B4-BE49-F238E27FC236}">
                <a16:creationId xmlns:a16="http://schemas.microsoft.com/office/drawing/2014/main" xmlns="" id="{FFBCD7CE-A7D9-4EAE-8238-4E7431EE06F6}"/>
              </a:ext>
            </a:extLst>
          </p:cNvPr>
          <p:cNvSpPr txBox="1"/>
          <p:nvPr/>
        </p:nvSpPr>
        <p:spPr>
          <a:xfrm>
            <a:off x="608362" y="5856674"/>
            <a:ext cx="584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460"/>
                </a:solidFill>
                <a:latin typeface="Century Gothic" panose="020B0502020202020204" pitchFamily="34" charset="0"/>
              </a:rPr>
              <a:t>Over 80% of our production is exported to clients in Western Europe and Russia</a:t>
            </a:r>
            <a:endParaRPr lang="bg-BG" dirty="0">
              <a:solidFill>
                <a:srgbClr val="0034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7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">
              <a:schemeClr val="bg1">
                <a:lumMod val="82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1">
            <a:extLst>
              <a:ext uri="{FF2B5EF4-FFF2-40B4-BE49-F238E27FC236}">
                <a16:creationId xmlns:a16="http://schemas.microsoft.com/office/drawing/2014/main" xmlns="" id="{DD08095D-E366-49B1-8624-148E85174474}"/>
              </a:ext>
            </a:extLst>
          </p:cNvPr>
          <p:cNvSpPr txBox="1">
            <a:spLocks/>
          </p:cNvSpPr>
          <p:nvPr/>
        </p:nvSpPr>
        <p:spPr>
          <a:xfrm>
            <a:off x="838200" y="465238"/>
            <a:ext cx="1051559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2|Product range</a:t>
            </a:r>
            <a:endParaRPr lang="bg-BG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78000"/>
                  </a:prstClr>
                </a:innerShdw>
                <a:reflection blurRad="12700" stA="16000" endPos="45000" dist="508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CF5CB609-5163-4622-8F3F-636567950198}"/>
              </a:ext>
            </a:extLst>
          </p:cNvPr>
          <p:cNvSpPr txBox="1"/>
          <p:nvPr/>
        </p:nvSpPr>
        <p:spPr>
          <a:xfrm>
            <a:off x="533109" y="1720840"/>
            <a:ext cx="67333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460"/>
                </a:solidFill>
                <a:latin typeface="Century Gothic" panose="020B0502020202020204" pitchFamily="34" charset="0"/>
              </a:rPr>
              <a:t>Spartak JSC is a Bulgarian manufacturer of industrial and domestic fans.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460"/>
                </a:solidFill>
                <a:latin typeface="Century Gothic" panose="020B0502020202020204" pitchFamily="34" charset="0"/>
              </a:rPr>
              <a:t>Our fans have the following applications: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460"/>
                </a:solidFill>
                <a:latin typeface="Century Gothic" panose="020B0502020202020204" pitchFamily="34" charset="0"/>
              </a:rPr>
              <a:t>for the ventilation and climatization of houses, public , production and other buildings;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460"/>
                </a:solidFill>
                <a:latin typeface="Century Gothic" panose="020B0502020202020204" pitchFamily="34" charset="0"/>
              </a:rPr>
              <a:t>for the transportation of granulated and powdered products such as a flour, grain, cement, saw-dust, shavings, etc.;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460"/>
                </a:solidFill>
                <a:latin typeface="Century Gothic" panose="020B0502020202020204" pitchFamily="34" charset="0"/>
              </a:rPr>
              <a:t>for the delivery of air flow in the combustible and other technological processes;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460"/>
                </a:solidFill>
                <a:latin typeface="Century Gothic" panose="020B0502020202020204" pitchFamily="34" charset="0"/>
              </a:rPr>
              <a:t>in the freezing and drying plants;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460"/>
                </a:solidFill>
                <a:latin typeface="Century Gothic" panose="020B0502020202020204" pitchFamily="34" charset="0"/>
              </a:rPr>
              <a:t>in the technological processes of mining, metallurgic and chemical industry, power plants and agriculture.</a:t>
            </a:r>
            <a:endParaRPr lang="bg-BG" sz="2000" dirty="0">
              <a:solidFill>
                <a:srgbClr val="0034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80F087C7-82F7-494B-85A7-66666920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24" y="240878"/>
            <a:ext cx="3485681" cy="63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1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">
              <a:schemeClr val="bg1">
                <a:lumMod val="82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2A768813-6049-4EB3-BC74-982AD430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43" y="1606979"/>
            <a:ext cx="69853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The newest addition to our product range is the </a:t>
            </a:r>
            <a:r>
              <a:rPr lang="en-US" sz="2000" dirty="0" err="1">
                <a:solidFill>
                  <a:srgbClr val="2C3E4F"/>
                </a:solidFill>
                <a:latin typeface="Century Gothic" panose="020B0502020202020204" pitchFamily="34" charset="0"/>
              </a:rPr>
              <a:t>Cyclofan</a:t>
            </a:r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 DB10:</a:t>
            </a:r>
          </a:p>
          <a:p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dirty="0" err="1">
                <a:solidFill>
                  <a:srgbClr val="2C3E4F"/>
                </a:solidFill>
                <a:latin typeface="Century Gothic" panose="020B0502020202020204" pitchFamily="34" charset="0"/>
              </a:rPr>
              <a:t>Cyclofan</a:t>
            </a:r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 DB10 dust extraction unit, powered by a 30kW engine, is intended to separate dust from contaminated air in grain drying.</a:t>
            </a:r>
          </a:p>
          <a:p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The dust extraction is achieved by centrifugal force pushing dust particles to the outside of the casing;</a:t>
            </a:r>
          </a:p>
          <a:p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We have designed this fan to suit the needs of agriculture, especially for grain drying;</a:t>
            </a:r>
          </a:p>
          <a:p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Ensures efficient filtering of grains and other cereals up to 95%. </a:t>
            </a:r>
          </a:p>
          <a:p>
            <a:endParaRPr lang="bg-BG" sz="2000" dirty="0">
              <a:solidFill>
                <a:srgbClr val="2C3E4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xmlns="" id="{74409D3F-7696-46E4-9D1F-0950121BFB6C}"/>
              </a:ext>
            </a:extLst>
          </p:cNvPr>
          <p:cNvSpPr txBox="1">
            <a:spLocks/>
          </p:cNvSpPr>
          <p:nvPr/>
        </p:nvSpPr>
        <p:spPr>
          <a:xfrm>
            <a:off x="838200" y="465238"/>
            <a:ext cx="1051559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3| </a:t>
            </a:r>
            <a:r>
              <a:rPr lang="en-US" dirty="0" err="1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Cyclofan</a:t>
            </a:r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 DB10</a:t>
            </a:r>
            <a:endParaRPr lang="bg-BG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78000"/>
                  </a:prstClr>
                </a:innerShdw>
                <a:reflection blurRad="12700" stA="16000" endPos="45000" dist="508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DF548EA6-BB12-4F22-8835-E8F208781679}"/>
              </a:ext>
            </a:extLst>
          </p:cNvPr>
          <p:cNvSpPr txBox="1"/>
          <p:nvPr/>
        </p:nvSpPr>
        <p:spPr>
          <a:xfrm>
            <a:off x="838200" y="1166969"/>
            <a:ext cx="1051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Product description</a:t>
            </a:r>
            <a:endParaRPr lang="bg-BG" sz="2000" dirty="0">
              <a:solidFill>
                <a:srgbClr val="2C3E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xmlns="" id="{EBE5CCF4-C720-4D4C-A926-C37654D8C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6" y="1567079"/>
            <a:ext cx="3263503" cy="4351338"/>
          </a:xfrm>
          <a:prstGeom prst="rect">
            <a:avLst/>
          </a:prstGeom>
          <a:effectLst>
            <a:reflection blurRad="114300" stA="96000" endPos="24000" dist="1143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912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">
              <a:schemeClr val="bg1">
                <a:lumMod val="82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1CC0343A-2772-4381-B714-393B18A95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4" y="1880275"/>
            <a:ext cx="6969934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Volume Q = 16000 - 49000 m</a:t>
            </a:r>
            <a:r>
              <a:rPr lang="en-US" sz="2200" baseline="30000" dirty="0">
                <a:solidFill>
                  <a:srgbClr val="2C3E4F"/>
                </a:solidFill>
                <a:latin typeface="Century Gothic" panose="020B0502020202020204" pitchFamily="34" charset="0"/>
              </a:rPr>
              <a:t>3</a:t>
            </a: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 / h;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Static pressure H = 2020 - 645 Pa;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Engine - 30 kW / 1500 min-1; 380V; IP 54;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Size of the connecting flange - Ø 1070;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- Area of the inlet section of the fan - 0.515 m</a:t>
            </a:r>
            <a:r>
              <a:rPr lang="en-US" sz="2200" baseline="30000" dirty="0">
                <a:solidFill>
                  <a:srgbClr val="2C3E4F"/>
                </a:solidFill>
                <a:latin typeface="Century Gothic" panose="020B0502020202020204" pitchFamily="34" charset="0"/>
              </a:rPr>
              <a:t>2</a:t>
            </a: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- Area of the outlet section of the fan - 0.695 m</a:t>
            </a:r>
            <a:r>
              <a:rPr lang="en-US" sz="2200" baseline="30000" dirty="0">
                <a:solidFill>
                  <a:srgbClr val="2C3E4F"/>
                </a:solidFill>
                <a:latin typeface="Century Gothic" panose="020B0502020202020204" pitchFamily="34" charset="0"/>
              </a:rPr>
              <a:t>2</a:t>
            </a: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- Speed of rotation of the impeller - 1400 min-1;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Hot dip galvanized casing;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rgbClr val="2C3E4F"/>
                </a:solidFill>
                <a:latin typeface="Century Gothic" panose="020B0502020202020204" pitchFamily="34" charset="0"/>
              </a:rPr>
              <a:t>Wet painted impeller.</a:t>
            </a: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xmlns="" id="{A9903D12-765B-4F01-B0EA-089FF9BA5BE8}"/>
              </a:ext>
            </a:extLst>
          </p:cNvPr>
          <p:cNvSpPr txBox="1">
            <a:spLocks/>
          </p:cNvSpPr>
          <p:nvPr/>
        </p:nvSpPr>
        <p:spPr>
          <a:xfrm>
            <a:off x="838200" y="465238"/>
            <a:ext cx="1051559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4| Specifications</a:t>
            </a:r>
            <a:endParaRPr lang="bg-BG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78000"/>
                  </a:prstClr>
                </a:innerShdw>
                <a:reflection blurRad="12700" stA="16000" endPos="45000" dist="508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6A061EDD-A23D-4D75-B26D-77B82A15E3A1}"/>
              </a:ext>
            </a:extLst>
          </p:cNvPr>
          <p:cNvSpPr txBox="1"/>
          <p:nvPr/>
        </p:nvSpPr>
        <p:spPr>
          <a:xfrm>
            <a:off x="838200" y="1080570"/>
            <a:ext cx="1051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Fan data</a:t>
            </a:r>
            <a:endParaRPr lang="bg-BG" sz="2000" dirty="0">
              <a:solidFill>
                <a:srgbClr val="2C3E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6949F296-636F-4206-8B33-A023ED4D9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86" y="1280625"/>
            <a:ext cx="3532413" cy="4709884"/>
          </a:xfrm>
          <a:prstGeom prst="rect">
            <a:avLst/>
          </a:prstGeom>
          <a:effectLst>
            <a:reflection blurRad="101600" stA="96000" endPos="25000" dist="50800" dir="5400000" sy="-100000" algn="bl" rotWithShape="0"/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01853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">
              <a:schemeClr val="bg1">
                <a:lumMod val="82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xmlns="" id="{97E93357-4421-408F-85D0-810BA8FD3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" y="1932722"/>
            <a:ext cx="11984209" cy="3685502"/>
          </a:xfrm>
        </p:spPr>
      </p:pic>
      <p:sp>
        <p:nvSpPr>
          <p:cNvPr id="4" name="Заглавие 1">
            <a:extLst>
              <a:ext uri="{FF2B5EF4-FFF2-40B4-BE49-F238E27FC236}">
                <a16:creationId xmlns:a16="http://schemas.microsoft.com/office/drawing/2014/main" xmlns="" id="{ECE1EAE0-A3C6-4D34-9A4F-121D10C88014}"/>
              </a:ext>
            </a:extLst>
          </p:cNvPr>
          <p:cNvSpPr txBox="1">
            <a:spLocks/>
          </p:cNvSpPr>
          <p:nvPr/>
        </p:nvSpPr>
        <p:spPr>
          <a:xfrm>
            <a:off x="838200" y="465238"/>
            <a:ext cx="1051559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4| Specifications</a:t>
            </a:r>
            <a:endParaRPr lang="bg-BG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78000"/>
                  </a:prstClr>
                </a:innerShdw>
                <a:reflection blurRad="12700" stA="16000" endPos="45000" dist="508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2F381767-453B-49F0-9DBE-D3627647EAB4}"/>
              </a:ext>
            </a:extLst>
          </p:cNvPr>
          <p:cNvSpPr txBox="1"/>
          <p:nvPr/>
        </p:nvSpPr>
        <p:spPr>
          <a:xfrm>
            <a:off x="838200" y="1080570"/>
            <a:ext cx="1051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Dimensions</a:t>
            </a:r>
            <a:endParaRPr lang="bg-BG" sz="2000" dirty="0">
              <a:solidFill>
                <a:srgbClr val="2C3E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9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">
              <a:schemeClr val="bg1">
                <a:lumMod val="82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>
            <a:extLst>
              <a:ext uri="{FF2B5EF4-FFF2-40B4-BE49-F238E27FC236}">
                <a16:creationId xmlns:a16="http://schemas.microsoft.com/office/drawing/2014/main" xmlns="" id="{515BD5DC-C58A-479A-868F-E1698DBEDF68}"/>
              </a:ext>
            </a:extLst>
          </p:cNvPr>
          <p:cNvSpPr txBox="1">
            <a:spLocks/>
          </p:cNvSpPr>
          <p:nvPr/>
        </p:nvSpPr>
        <p:spPr>
          <a:xfrm>
            <a:off x="838200" y="465238"/>
            <a:ext cx="1051559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4| Specifications</a:t>
            </a:r>
            <a:endParaRPr lang="bg-BG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78000"/>
                  </a:prstClr>
                </a:innerShdw>
                <a:reflection blurRad="12700" stA="16000" endPos="45000" dist="508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0772968D-D882-4B87-AF1A-B661CA0CD4B9}"/>
              </a:ext>
            </a:extLst>
          </p:cNvPr>
          <p:cNvSpPr txBox="1"/>
          <p:nvPr/>
        </p:nvSpPr>
        <p:spPr>
          <a:xfrm>
            <a:off x="838200" y="1053131"/>
            <a:ext cx="1051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C3E4F"/>
                </a:solidFill>
                <a:latin typeface="Century Gothic" panose="020B0502020202020204" pitchFamily="34" charset="0"/>
              </a:rPr>
              <a:t>Flow rate capacities</a:t>
            </a:r>
            <a:endParaRPr lang="bg-BG" sz="2000" dirty="0">
              <a:solidFill>
                <a:srgbClr val="2C3E4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11722C2-98F0-423E-8F38-168CAC7F6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22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Обект 6">
            <a:extLst>
              <a:ext uri="{FF2B5EF4-FFF2-40B4-BE49-F238E27FC236}">
                <a16:creationId xmlns:a16="http://schemas.microsoft.com/office/drawing/2014/main" xmlns="" id="{8C47E015-D3EC-4C16-BFFF-D1A3A3F6D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317742"/>
              </p:ext>
            </p:extLst>
          </p:nvPr>
        </p:nvGraphicFramePr>
        <p:xfrm>
          <a:off x="274863" y="1502229"/>
          <a:ext cx="11642271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8467703" imgH="5114767" progId="Excel.Chart.8">
                  <p:embed/>
                </p:oleObj>
              </mc:Choice>
              <mc:Fallback>
                <p:oleObj name="Chart" r:id="rId3" imgW="8467703" imgH="5114767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63" y="1502229"/>
                        <a:ext cx="11642271" cy="5114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46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">
              <a:schemeClr val="bg1">
                <a:lumMod val="82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>
            <a:extLst>
              <a:ext uri="{FF2B5EF4-FFF2-40B4-BE49-F238E27FC236}">
                <a16:creationId xmlns:a16="http://schemas.microsoft.com/office/drawing/2014/main" xmlns="" id="{7D2E171F-B8FF-4A2B-91AB-B15DDD689F46}"/>
              </a:ext>
            </a:extLst>
          </p:cNvPr>
          <p:cNvSpPr txBox="1">
            <a:spLocks/>
          </p:cNvSpPr>
          <p:nvPr/>
        </p:nvSpPr>
        <p:spPr>
          <a:xfrm>
            <a:off x="838200" y="465238"/>
            <a:ext cx="1051559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460"/>
                </a:solidFill>
                <a:effectLst>
                  <a:innerShdw blurRad="63500" dist="50800" dir="18900000">
                    <a:prstClr val="black">
                      <a:alpha val="78000"/>
                    </a:prstClr>
                  </a:innerShdw>
                  <a:reflection blurRad="6350" stA="16000" endPos="45000" dist="50800" dir="5400000" sy="-100000" algn="bl" rotWithShape="0"/>
                </a:effectLst>
                <a:latin typeface="Century Gothic" panose="020B0502020202020204" pitchFamily="34" charset="0"/>
              </a:rPr>
              <a:t>5| Advantages</a:t>
            </a:r>
            <a:endParaRPr lang="bg-BG" dirty="0">
              <a:solidFill>
                <a:srgbClr val="003460"/>
              </a:solidFill>
              <a:effectLst>
                <a:innerShdw blurRad="63500" dist="50800" dir="18900000">
                  <a:prstClr val="black">
                    <a:alpha val="78000"/>
                  </a:prstClr>
                </a:innerShdw>
                <a:reflection blurRad="12700" stA="16000" endPos="45000" dist="508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Контейнер за съдържание 2">
            <a:extLst>
              <a:ext uri="{FF2B5EF4-FFF2-40B4-BE49-F238E27FC236}">
                <a16:creationId xmlns:a16="http://schemas.microsoft.com/office/drawing/2014/main" xmlns="" id="{D37DBE9D-C94F-40D6-AE27-AFF2FEF1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>
                <a:solidFill>
                  <a:srgbClr val="00315A"/>
                </a:solidFill>
                <a:latin typeface="Century Gothic" panose="020B0502020202020204" pitchFamily="34" charset="0"/>
              </a:rPr>
              <a:t>The advantages of our </a:t>
            </a:r>
            <a:r>
              <a:rPr lang="en-US" sz="2000" b="1" dirty="0" err="1">
                <a:solidFill>
                  <a:srgbClr val="00315A"/>
                </a:solidFill>
                <a:latin typeface="Century Gothic" panose="020B0502020202020204" pitchFamily="34" charset="0"/>
              </a:rPr>
              <a:t>Cyclofan</a:t>
            </a:r>
            <a:r>
              <a:rPr lang="en-US" sz="2000" b="1" dirty="0">
                <a:solidFill>
                  <a:srgbClr val="00315A"/>
                </a:solidFill>
                <a:latin typeface="Century Gothic" panose="020B0502020202020204" pitchFamily="34" charset="0"/>
              </a:rPr>
              <a:t> DB10 include: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315A"/>
                </a:solidFill>
                <a:latin typeface="Century Gothic" panose="020B0502020202020204" pitchFamily="34" charset="0"/>
              </a:rPr>
              <a:t>A combination of </a:t>
            </a:r>
            <a:r>
              <a:rPr lang="en-US" sz="2000" smtClean="0">
                <a:solidFill>
                  <a:srgbClr val="00315A"/>
                </a:solidFill>
                <a:latin typeface="Century Gothic" panose="020B0502020202020204" pitchFamily="34" charset="0"/>
              </a:rPr>
              <a:t>advantages of centrifugal </a:t>
            </a:r>
            <a:r>
              <a:rPr lang="en-US" sz="2000" dirty="0">
                <a:solidFill>
                  <a:srgbClr val="00315A"/>
                </a:solidFill>
                <a:latin typeface="Century Gothic" panose="020B0502020202020204" pitchFamily="34" charset="0"/>
              </a:rPr>
              <a:t>and axial fan which provides for the high air volume and low pressure performance;</a:t>
            </a:r>
          </a:p>
          <a:p>
            <a:pPr lvl="1"/>
            <a:r>
              <a:rPr lang="en-US" sz="2000" dirty="0">
                <a:solidFill>
                  <a:srgbClr val="00315A"/>
                </a:solidFill>
                <a:latin typeface="Century Gothic" panose="020B0502020202020204" pitchFamily="34" charset="0"/>
              </a:rPr>
              <a:t>Competitive market price;</a:t>
            </a:r>
          </a:p>
          <a:p>
            <a:pPr lvl="1"/>
            <a:r>
              <a:rPr lang="en-US" sz="2000" dirty="0">
                <a:solidFill>
                  <a:srgbClr val="00315A"/>
                </a:solidFill>
                <a:latin typeface="Century Gothic" panose="020B0502020202020204" pitchFamily="34" charset="0"/>
              </a:rPr>
              <a:t>Customizable - additional silencers and/or an ATEX engine can be added, according to customer specifications;</a:t>
            </a:r>
          </a:p>
          <a:p>
            <a:pPr lvl="1"/>
            <a:r>
              <a:rPr lang="en-US" sz="2000" dirty="0">
                <a:solidFill>
                  <a:srgbClr val="00315A"/>
                </a:solidFill>
                <a:latin typeface="Century Gothic" panose="020B0502020202020204" pitchFamily="34" charset="0"/>
              </a:rPr>
              <a:t>Flexible and fast production time – up to 4 weeks.</a:t>
            </a:r>
          </a:p>
          <a:p>
            <a:pPr lvl="1"/>
            <a:endParaRPr lang="en-US" sz="20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endParaRPr lang="bg-BG" sz="20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endParaRPr lang="bg-BG" sz="16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endParaRPr lang="bg-BG" sz="16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endParaRPr lang="bg-BG" sz="16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pPr lvl="1"/>
            <a:endParaRPr lang="bg-BG" sz="1600" dirty="0">
              <a:solidFill>
                <a:srgbClr val="00315A"/>
              </a:solidFill>
              <a:latin typeface="Century Gothic" panose="020B0502020202020204" pitchFamily="34" charset="0"/>
            </a:endParaRPr>
          </a:p>
          <a:p>
            <a:endParaRPr lang="bg-BG" sz="1800" dirty="0">
              <a:solidFill>
                <a:srgbClr val="2C3E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98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515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Тема на Office</vt:lpstr>
      <vt:lpstr>Chart</vt:lpstr>
      <vt:lpstr>PowerPoint Presentation</vt:lpstr>
      <vt:lpstr>Table of contents</vt:lpstr>
      <vt:lpstr>1|About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Ekaterina Manolova</dc:creator>
  <cp:lastModifiedBy>STIV</cp:lastModifiedBy>
  <cp:revision>30</cp:revision>
  <dcterms:created xsi:type="dcterms:W3CDTF">2021-04-14T10:13:41Z</dcterms:created>
  <dcterms:modified xsi:type="dcterms:W3CDTF">2021-05-18T12:18:56Z</dcterms:modified>
</cp:coreProperties>
</file>