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6"/>
  </p:notesMasterIdLst>
  <p:sldIdLst>
    <p:sldId id="256" r:id="rId3"/>
    <p:sldId id="257" r:id="rId4"/>
    <p:sldId id="258" r:id="rId5"/>
    <p:sldId id="275" r:id="rId6"/>
    <p:sldId id="259" r:id="rId7"/>
    <p:sldId id="260" r:id="rId8"/>
    <p:sldId id="262" r:id="rId9"/>
    <p:sldId id="264" r:id="rId10"/>
    <p:sldId id="265" r:id="rId11"/>
    <p:sldId id="266" r:id="rId12"/>
    <p:sldId id="276" r:id="rId13"/>
    <p:sldId id="269" r:id="rId14"/>
    <p:sldId id="274" r:id="rId15"/>
  </p:sldIdLst>
  <p:sldSz cx="9144000" cy="5143500" type="screen16x9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E0A8DB-9FA3-4654-80E9-66825098F753}">
  <a:tblStyle styleId="{87E0A8DB-9FA3-4654-80E9-66825098F753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8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8E8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9586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f4170501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75f4170501_2_9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75f4170501_2_94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980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5f4170501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75f4170501_2_19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Több diára is szükség lehet</a:t>
            </a:r>
            <a:endParaRPr/>
          </a:p>
        </p:txBody>
      </p:sp>
      <p:sp>
        <p:nvSpPr>
          <p:cNvPr id="258" name="Google Shape;258;g75f4170501_2_196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891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5f4170501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75f4170501_2_19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Több diára is szükség lehet</a:t>
            </a:r>
            <a:endParaRPr/>
          </a:p>
        </p:txBody>
      </p:sp>
      <p:sp>
        <p:nvSpPr>
          <p:cNvPr id="258" name="Google Shape;258;g75f4170501_2_196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319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5f4170501_2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75f4170501_2_21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75f4170501_2_214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126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5f4170501_2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75f4170501_2_298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Több diára is szükség lehet</a:t>
            </a:r>
            <a:endParaRPr/>
          </a:p>
        </p:txBody>
      </p:sp>
      <p:sp>
        <p:nvSpPr>
          <p:cNvPr id="368" name="Google Shape;368;g75f4170501_2_298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32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5f4170501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75f4170501_2_10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Több diára is szükség lehet</a:t>
            </a:r>
            <a:endParaRPr/>
          </a:p>
        </p:txBody>
      </p:sp>
      <p:sp>
        <p:nvSpPr>
          <p:cNvPr id="157" name="Google Shape;157;g75f4170501_2_104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14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5f4170501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75f4170501_2_12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Több diára is szükség lehet</a:t>
            </a:r>
            <a:endParaRPr/>
          </a:p>
        </p:txBody>
      </p:sp>
      <p:sp>
        <p:nvSpPr>
          <p:cNvPr id="183" name="Google Shape;183;g75f4170501_2_129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84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5f4170501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75f4170501_2_12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Több diára is szükség lehet</a:t>
            </a:r>
            <a:endParaRPr/>
          </a:p>
        </p:txBody>
      </p:sp>
      <p:sp>
        <p:nvSpPr>
          <p:cNvPr id="183" name="Google Shape;183;g75f4170501_2_129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34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5f4170501_2_14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75f4170501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14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5f4170501_2_14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75f4170501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759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5f4170501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75f4170501_2_16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Több diára is szükség lehet</a:t>
            </a:r>
            <a:endParaRPr/>
          </a:p>
        </p:txBody>
      </p:sp>
      <p:sp>
        <p:nvSpPr>
          <p:cNvPr id="219" name="Google Shape;219;g75f4170501_2_161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04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5f4170501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75f4170501_2_17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75f4170501_2_173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9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5f4170501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75f4170501_2_18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Több diára is szükség lehet</a:t>
            </a:r>
            <a:endParaRPr/>
          </a:p>
        </p:txBody>
      </p:sp>
      <p:sp>
        <p:nvSpPr>
          <p:cNvPr id="250" name="Google Shape;250;g75f4170501_2_189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8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Zöld dombok felett felkelő Na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8" y="0"/>
            <a:ext cx="9141524" cy="35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-1" y="3566160"/>
            <a:ext cx="9144001" cy="157734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-95" y="3543300"/>
            <a:ext cx="9141620" cy="57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1142999" y="3600450"/>
            <a:ext cx="685800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141810" y="4457700"/>
            <a:ext cx="6858001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005840" y="350520"/>
            <a:ext cx="7132320" cy="92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005840" y="1426464"/>
            <a:ext cx="7132320" cy="30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bg>
      <p:bgPr>
        <a:gradFill>
          <a:gsLst>
            <a:gs pos="0">
              <a:srgbClr val="FFFFFF"/>
            </a:gs>
            <a:gs pos="72000">
              <a:schemeClr val="lt2"/>
            </a:gs>
            <a:gs pos="100000">
              <a:srgbClr val="CCD2D2"/>
            </a:gs>
          </a:gsLst>
          <a:lin ang="54000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0"/>
            <a:ext cx="9141620" cy="342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-1" y="308610"/>
            <a:ext cx="9141620" cy="342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143000" y="857250"/>
            <a:ext cx="685800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900"/>
              <a:buNone/>
              <a:defRPr sz="3900" b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143000" y="2857500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9090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9090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9090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9090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800"/>
              <a:buNone/>
              <a:defRPr sz="1100">
                <a:solidFill>
                  <a:srgbClr val="9090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800"/>
              <a:buNone/>
              <a:defRPr sz="1100">
                <a:solidFill>
                  <a:srgbClr val="9090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800"/>
              <a:buNone/>
              <a:defRPr sz="1100">
                <a:solidFill>
                  <a:srgbClr val="9090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800"/>
              <a:buNone/>
              <a:defRPr sz="1100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ív szakaszfejléc">
  <p:cSld name="Alternatív szakaszfejléc">
    <p:bg>
      <p:bgPr>
        <a:gradFill>
          <a:gsLst>
            <a:gs pos="0">
              <a:schemeClr val="dk2"/>
            </a:gs>
            <a:gs pos="32000">
              <a:schemeClr val="dk2"/>
            </a:gs>
            <a:gs pos="100000">
              <a:srgbClr val="1C243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143000" y="857250"/>
            <a:ext cx="685800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1141810" y="2857500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t tartalomrész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005840" y="350520"/>
            <a:ext cx="7132320" cy="92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1005840" y="1426464"/>
            <a:ext cx="3429000" cy="309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▪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 sz="12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Char char="▪"/>
              <a:defRPr sz="1100"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Char char="▪"/>
              <a:defRPr sz="1100"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4709160" y="1426464"/>
            <a:ext cx="3429000" cy="309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▪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 sz="12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Char char="▪"/>
              <a:defRPr sz="1100"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Char char="▪"/>
              <a:defRPr sz="1100"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1005840" y="349758"/>
            <a:ext cx="7132320" cy="92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1005840" y="1378098"/>
            <a:ext cx="3429000" cy="57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cap="none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2"/>
          </p:nvPr>
        </p:nvSpPr>
        <p:spPr>
          <a:xfrm>
            <a:off x="1005840" y="2055549"/>
            <a:ext cx="3429000" cy="246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100"/>
              <a:buChar char="▪"/>
              <a:defRPr sz="1400"/>
            </a:lvl1pPr>
            <a:lvl2pPr marL="914400" lvl="1" indent="-292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Char char="▪"/>
              <a:defRPr sz="1200"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Char char="▪"/>
              <a:defRPr sz="1100"/>
            </a:lvl3pPr>
            <a:lvl4pPr marL="1828800" lvl="3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00"/>
              <a:buChar char="▪"/>
              <a:defRPr sz="900"/>
            </a:lvl4pPr>
            <a:lvl5pPr marL="2286000" lvl="4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00"/>
              <a:buChar char="▪"/>
              <a:defRPr sz="900"/>
            </a:lvl5pPr>
            <a:lvl6pPr marL="2743200" lvl="5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Char char="▪"/>
              <a:defRPr sz="900"/>
            </a:lvl6pPr>
            <a:lvl7pPr marL="3200400" lvl="6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Char char="▪"/>
              <a:defRPr sz="900"/>
            </a:lvl7pPr>
            <a:lvl8pPr marL="3657600" lvl="7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Char char="▪"/>
              <a:defRPr sz="900"/>
            </a:lvl8pPr>
            <a:lvl9pPr marL="4114800" lvl="8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Char char="▪"/>
              <a:defRPr sz="9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3"/>
          </p:nvPr>
        </p:nvSpPr>
        <p:spPr>
          <a:xfrm>
            <a:off x="4709160" y="1378098"/>
            <a:ext cx="3429000" cy="57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cap="none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4"/>
          </p:nvPr>
        </p:nvSpPr>
        <p:spPr>
          <a:xfrm>
            <a:off x="4709160" y="2055549"/>
            <a:ext cx="3429000" cy="246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100"/>
              <a:buChar char="▪"/>
              <a:defRPr sz="1400"/>
            </a:lvl1pPr>
            <a:lvl2pPr marL="914400" lvl="1" indent="-292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Char char="▪"/>
              <a:defRPr sz="1200"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Char char="▪"/>
              <a:defRPr sz="1100"/>
            </a:lvl3pPr>
            <a:lvl4pPr marL="1828800" lvl="3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00"/>
              <a:buChar char="▪"/>
              <a:defRPr sz="900"/>
            </a:lvl4pPr>
            <a:lvl5pPr marL="2286000" lvl="4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00"/>
              <a:buChar char="▪"/>
              <a:defRPr sz="900"/>
            </a:lvl5pPr>
            <a:lvl6pPr marL="2743200" lvl="5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Char char="▪"/>
              <a:defRPr sz="900"/>
            </a:lvl6pPr>
            <a:lvl7pPr marL="3200400" lvl="6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Char char="▪"/>
              <a:defRPr sz="900"/>
            </a:lvl7pPr>
            <a:lvl8pPr marL="3657600" lvl="7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Char char="▪"/>
              <a:defRPr sz="900"/>
            </a:lvl8pPr>
            <a:lvl9pPr marL="4114800" lvl="8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Char char="▪"/>
              <a:defRPr sz="9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1005840" y="350520"/>
            <a:ext cx="7132320" cy="92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Üres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>
  <p:cSld name="Tartalomrész képaláírással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570309" y="1771650"/>
            <a:ext cx="2400300" cy="149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2600"/>
              <a:buNone/>
              <a:defRPr sz="2600" b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570309" y="3275481"/>
            <a:ext cx="2400300" cy="121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2"/>
          </p:nvPr>
        </p:nvSpPr>
        <p:spPr>
          <a:xfrm>
            <a:off x="3370659" y="514350"/>
            <a:ext cx="542925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▪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 sz="12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Char char="▪"/>
              <a:defRPr sz="1100"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Char char="▪"/>
              <a:defRPr sz="1100"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ív tartalomrész képaláírással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/>
          <p:nvPr/>
        </p:nvSpPr>
        <p:spPr>
          <a:xfrm>
            <a:off x="0" y="0"/>
            <a:ext cx="3655314" cy="51435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570309" y="1771650"/>
            <a:ext cx="2400300" cy="149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570309" y="3275481"/>
            <a:ext cx="2400300" cy="121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2"/>
          </p:nvPr>
        </p:nvSpPr>
        <p:spPr>
          <a:xfrm>
            <a:off x="4022169" y="514350"/>
            <a:ext cx="477774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▪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 sz="12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Char char="▪"/>
              <a:defRPr sz="1100"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Char char="▪"/>
              <a:defRPr sz="1100"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▪"/>
              <a:defRPr sz="11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/>
          <p:nvPr/>
        </p:nvSpPr>
        <p:spPr>
          <a:xfrm>
            <a:off x="5486400" y="0"/>
            <a:ext cx="3655314" cy="51435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5942411" y="1771650"/>
            <a:ext cx="2400300" cy="149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 descr="Üres helyőrző kép hozzáadásához. Kattintson a helyőrzőre, és jelölje ki a hozzáadni kívánt képet."/>
          <p:cNvSpPr>
            <a:spLocks noGrp="1"/>
          </p:cNvSpPr>
          <p:nvPr>
            <p:ph type="pic" idx="2"/>
          </p:nvPr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rgbClr val="CCD2D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None/>
              <a:defRPr sz="2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5942411" y="3266694"/>
            <a:ext cx="2400300" cy="123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1005840" y="350520"/>
            <a:ext cx="7132320" cy="92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 rot="5400000">
            <a:off x="3024140" y="-591836"/>
            <a:ext cx="3095720" cy="71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 rot="5400000">
            <a:off x="5317927" y="1431727"/>
            <a:ext cx="4423172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 rot="5400000">
            <a:off x="1317427" y="-482798"/>
            <a:ext cx="4423172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2000">
              <a:schemeClr val="lt2"/>
            </a:gs>
            <a:gs pos="100000">
              <a:srgbClr val="CCD2D2"/>
            </a:gs>
          </a:gsLst>
          <a:lin ang="54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190" y="4937760"/>
            <a:ext cx="9141620" cy="20574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1190" y="4937760"/>
            <a:ext cx="9141620" cy="342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005840" y="350520"/>
            <a:ext cx="7132320" cy="92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1C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005840" y="1426464"/>
            <a:ext cx="7132320" cy="30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70">
          <p15:clr>
            <a:srgbClr val="F26B43"/>
          </p15:clr>
        </p15:guide>
        <p15:guide id="2" pos="30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koindustria.hu/en/side-events" TargetMode="External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hyperlink" Target="https://okoindustria.hu/en/our-exhibitor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hyperlink" Target="https://www.linkedin.com/in/gary-hanko-88808968/" TargetMode="External"/><Relationship Id="rId7" Type="http://schemas.openxmlformats.org/officeDocument/2006/relationships/hyperlink" Target="https://www.linkedin.com/in/csaba-mark%C3%B3-37a6897b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nkedin.com/in/zolt%C3%A1n-toronyi-b03b9029/" TargetMode="External"/><Relationship Id="rId5" Type="http://schemas.openxmlformats.org/officeDocument/2006/relationships/hyperlink" Target="https://www.linkedin.com/in/tamas-freyberger-b356a2108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linkedin.com/in/istenesa/" TargetMode="External"/><Relationship Id="rId9" Type="http://schemas.openxmlformats.org/officeDocument/2006/relationships/hyperlink" Target="https://www.linkedin.com/in/kszgysz-sz%C3%B6vets%C3%A9g-59291367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youtu.be/rGgT8hke4Mk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ifka.hu/en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ctrTitle"/>
          </p:nvPr>
        </p:nvSpPr>
        <p:spPr>
          <a:xfrm>
            <a:off x="1142999" y="3600450"/>
            <a:ext cx="685800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hu" b="1" dirty="0"/>
              <a:t>ÖKOINDUSTRIA 2020</a:t>
            </a:r>
            <a:endParaRPr b="1" dirty="0"/>
          </a:p>
        </p:txBody>
      </p:sp>
      <p:grpSp>
        <p:nvGrpSpPr>
          <p:cNvPr id="150" name="Google Shape;150;p27"/>
          <p:cNvGrpSpPr/>
          <p:nvPr/>
        </p:nvGrpSpPr>
        <p:grpSpPr>
          <a:xfrm>
            <a:off x="-72516" y="-9512"/>
            <a:ext cx="9216516" cy="3564396"/>
            <a:chOff x="-96688" y="-27384"/>
            <a:chExt cx="12288687" cy="4752528"/>
          </a:xfrm>
        </p:grpSpPr>
        <p:pic>
          <p:nvPicPr>
            <p:cNvPr id="151" name="Google Shape;151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36" y="-27384"/>
              <a:ext cx="12187063" cy="4752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96688" y="0"/>
              <a:ext cx="3806311" cy="11544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1141810" y="4457700"/>
            <a:ext cx="6858001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hu" sz="2700" dirty="0" smtClean="0"/>
              <a:t>International Green Expo </a:t>
            </a:r>
            <a:endParaRPr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1718396" y="131702"/>
            <a:ext cx="660169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ts val="2100"/>
              <a:buNone/>
            </a:pPr>
            <a:r>
              <a:rPr lang="hu" sz="2000" b="1" dirty="0" smtClean="0">
                <a:solidFill>
                  <a:srgbClr val="005390"/>
                </a:solidFill>
              </a:rPr>
              <a:t>Side events under preparation - DRAFT</a:t>
            </a:r>
            <a:endParaRPr sz="2000" dirty="0"/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943135" y="958486"/>
            <a:ext cx="7132320" cy="37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hu-HU" sz="1200" dirty="0" err="1" smtClean="0"/>
              <a:t>Remediation</a:t>
            </a:r>
            <a:r>
              <a:rPr lang="hu-HU" sz="1200" dirty="0" smtClean="0"/>
              <a:t> and </a:t>
            </a:r>
            <a:r>
              <a:rPr lang="hu-HU" sz="1200" dirty="0" err="1" smtClean="0"/>
              <a:t>brownfield</a:t>
            </a:r>
            <a:r>
              <a:rPr lang="hu-HU" sz="1200" dirty="0" smtClean="0"/>
              <a:t> management </a:t>
            </a:r>
            <a:r>
              <a:rPr lang="hu-HU" sz="1200" dirty="0" err="1" smtClean="0"/>
              <a:t>conference</a:t>
            </a:r>
            <a:endParaRPr lang="hu-HU" sz="1200" dirty="0" smtClean="0"/>
          </a:p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hu-HU" sz="1200" dirty="0" err="1" smtClean="0"/>
              <a:t>Sustainability</a:t>
            </a:r>
            <a:r>
              <a:rPr lang="hu-HU" sz="1200" dirty="0" smtClean="0"/>
              <a:t> Summit</a:t>
            </a:r>
          </a:p>
          <a:p>
            <a:pPr marL="203200" indent="-165100">
              <a:lnSpc>
                <a:spcPct val="150000"/>
              </a:lnSpc>
              <a:spcBef>
                <a:spcPts val="0"/>
              </a:spcBef>
              <a:buSzPts val="1000"/>
            </a:pPr>
            <a:r>
              <a:rPr lang="hu" sz="1200" dirty="0"/>
              <a:t>ISWA, NICOLE, EWA </a:t>
            </a:r>
            <a:r>
              <a:rPr lang="hu-HU" sz="1200" dirty="0" err="1" smtClean="0"/>
              <a:t>member</a:t>
            </a:r>
            <a:r>
              <a:rPr lang="hu-HU" sz="1200" dirty="0" smtClean="0"/>
              <a:t> meeting </a:t>
            </a:r>
          </a:p>
          <a:p>
            <a:pPr marL="203200" indent="-165100">
              <a:lnSpc>
                <a:spcPct val="150000"/>
              </a:lnSpc>
              <a:spcBef>
                <a:spcPts val="0"/>
              </a:spcBef>
              <a:buSzPts val="1000"/>
            </a:pPr>
            <a:r>
              <a:rPr lang="hu" sz="1200" dirty="0"/>
              <a:t>B2B meetings</a:t>
            </a:r>
          </a:p>
          <a:p>
            <a:pPr marL="203200" indent="-165100">
              <a:lnSpc>
                <a:spcPct val="150000"/>
              </a:lnSpc>
              <a:spcBef>
                <a:spcPts val="0"/>
              </a:spcBef>
              <a:buSzPts val="1000"/>
            </a:pPr>
            <a:r>
              <a:rPr lang="hu" sz="1200" dirty="0"/>
              <a:t>Start-up market</a:t>
            </a:r>
          </a:p>
          <a:p>
            <a:pPr marL="203200" indent="-165100">
              <a:lnSpc>
                <a:spcPct val="150000"/>
              </a:lnSpc>
              <a:spcBef>
                <a:spcPts val="0"/>
              </a:spcBef>
              <a:buSzPts val="1000"/>
            </a:pPr>
            <a:r>
              <a:rPr lang="hu" sz="1200" dirty="0" smtClean="0"/>
              <a:t>Green industry labor market 2020 conference – supply, demand, competences, trends </a:t>
            </a:r>
          </a:p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hu" sz="1200" dirty="0" smtClean="0"/>
              <a:t>Project closing half day conferences: Coca Cola and IBB</a:t>
            </a:r>
          </a:p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hu" sz="1200" dirty="0" smtClean="0"/>
              <a:t>ECOCafé – paneltalks: case studies, best practice project and investment presentations</a:t>
            </a:r>
          </a:p>
          <a:p>
            <a:pPr marL="203200" indent="-165100">
              <a:lnSpc>
                <a:spcPct val="150000"/>
              </a:lnSpc>
              <a:spcBef>
                <a:spcPts val="0"/>
              </a:spcBef>
              <a:buSzPts val="1000"/>
            </a:pPr>
            <a:r>
              <a:rPr lang="hu" sz="1200" dirty="0"/>
              <a:t>Green Movie </a:t>
            </a:r>
            <a:r>
              <a:rPr lang="hu" sz="1200" dirty="0" smtClean="0"/>
              <a:t>(Presenting awarded winner films of the International Nature </a:t>
            </a:r>
            <a:r>
              <a:rPr lang="hu" sz="1200" dirty="0"/>
              <a:t>Film Festival </a:t>
            </a:r>
            <a:r>
              <a:rPr lang="hu" sz="1200" dirty="0" smtClean="0"/>
              <a:t>Gödöllő)</a:t>
            </a:r>
          </a:p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hu-HU" sz="1200" dirty="0" err="1" smtClean="0"/>
              <a:t>Eco</a:t>
            </a:r>
            <a:r>
              <a:rPr lang="hu-HU" sz="1200" dirty="0" smtClean="0"/>
              <a:t> </a:t>
            </a:r>
            <a:r>
              <a:rPr lang="hu-HU" sz="1200" dirty="0" err="1" smtClean="0"/>
              <a:t>playground</a:t>
            </a:r>
            <a:endParaRPr lang="hu-HU" sz="1200" dirty="0" smtClean="0"/>
          </a:p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hu-HU" sz="1200" dirty="0" err="1" smtClean="0"/>
              <a:t>Thematical</a:t>
            </a:r>
            <a:r>
              <a:rPr lang="hu-HU" sz="1200" dirty="0" smtClean="0"/>
              <a:t> site </a:t>
            </a:r>
            <a:r>
              <a:rPr lang="hu-HU" sz="1200" dirty="0" err="1" smtClean="0"/>
              <a:t>visits</a:t>
            </a:r>
            <a:r>
              <a:rPr lang="hu-HU" sz="1200" dirty="0" smtClean="0"/>
              <a:t>, </a:t>
            </a:r>
            <a:r>
              <a:rPr lang="hu-HU" sz="1200" dirty="0" err="1" smtClean="0"/>
              <a:t>tours</a:t>
            </a:r>
            <a:endParaRPr lang="hu-HU" sz="1200" dirty="0" smtClean="0"/>
          </a:p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hu" sz="1200" dirty="0" smtClean="0"/>
              <a:t>Reception and </a:t>
            </a:r>
            <a:r>
              <a:rPr lang="hu" sz="1200" dirty="0"/>
              <a:t>ÖKOINDUSTRIA </a:t>
            </a:r>
            <a:r>
              <a:rPr lang="hu" sz="1200" dirty="0" smtClean="0"/>
              <a:t>Grand Prize ceremony</a:t>
            </a:r>
            <a:endParaRPr sz="1100" dirty="0"/>
          </a:p>
        </p:txBody>
      </p:sp>
      <p:pic>
        <p:nvPicPr>
          <p:cNvPr id="262" name="Google Shape;26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929" y="14567"/>
            <a:ext cx="495316" cy="53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1718396" y="131702"/>
            <a:ext cx="660169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ts val="2100"/>
              <a:buNone/>
            </a:pPr>
            <a:r>
              <a:rPr lang="hu" sz="2000" b="1" dirty="0" smtClean="0">
                <a:solidFill>
                  <a:srgbClr val="005390"/>
                </a:solidFill>
              </a:rPr>
              <a:t>ÖKOINDUSTRIA 2017</a:t>
            </a:r>
            <a:endParaRPr sz="2000" dirty="0"/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943135" y="923650"/>
            <a:ext cx="7132320" cy="37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lvl="0" indent="-165100">
              <a:lnSpc>
                <a:spcPct val="150000"/>
              </a:lnSpc>
              <a:spcBef>
                <a:spcPts val="0"/>
              </a:spcBef>
              <a:buSzPts val="1000"/>
            </a:pPr>
            <a:r>
              <a:rPr lang="hu-HU" sz="1400" b="1" dirty="0" err="1" smtClean="0"/>
              <a:t>Side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events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in</a:t>
            </a:r>
            <a:r>
              <a:rPr lang="hu-HU" sz="1400" b="1" dirty="0" smtClean="0"/>
              <a:t> 2017</a:t>
            </a:r>
            <a:r>
              <a:rPr lang="hu-HU" sz="1400" dirty="0" smtClean="0"/>
              <a:t>:  </a:t>
            </a:r>
            <a:r>
              <a:rPr lang="en-US" sz="1400" u="sng" dirty="0" smtClean="0">
                <a:hlinkClick r:id="rId3"/>
              </a:rPr>
              <a:t>https</a:t>
            </a:r>
            <a:r>
              <a:rPr lang="en-US" sz="1400" u="sng" dirty="0">
                <a:hlinkClick r:id="rId3"/>
              </a:rPr>
              <a:t>://</a:t>
            </a:r>
            <a:r>
              <a:rPr lang="en-US" sz="1400" u="sng" dirty="0" smtClean="0">
                <a:hlinkClick r:id="rId3"/>
              </a:rPr>
              <a:t>okoindustria.hu/en/side-events</a:t>
            </a:r>
            <a:endParaRPr lang="hu-HU" sz="1400" u="sng" dirty="0" smtClean="0"/>
          </a:p>
          <a:p>
            <a:pPr marL="203200" lvl="0" indent="-165100">
              <a:lnSpc>
                <a:spcPct val="150000"/>
              </a:lnSpc>
              <a:spcBef>
                <a:spcPts val="0"/>
              </a:spcBef>
              <a:buSzPts val="1000"/>
            </a:pPr>
            <a:r>
              <a:rPr lang="hu-HU" sz="1400" b="1" dirty="0" err="1" smtClean="0"/>
              <a:t>Exhibitors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in</a:t>
            </a:r>
            <a:r>
              <a:rPr lang="hu-HU" sz="1400" b="1" dirty="0" smtClean="0"/>
              <a:t> 2017:    </a:t>
            </a:r>
            <a:r>
              <a:rPr lang="en-US" sz="1400" u="sng" dirty="0" smtClean="0">
                <a:hlinkClick r:id="rId4"/>
              </a:rPr>
              <a:t>https</a:t>
            </a:r>
            <a:r>
              <a:rPr lang="en-US" sz="1400" u="sng" dirty="0">
                <a:hlinkClick r:id="rId4"/>
              </a:rPr>
              <a:t>://okoindustria.hu/en/our-exhibitors</a:t>
            </a:r>
            <a:endParaRPr lang="hu-HU" sz="1400" dirty="0"/>
          </a:p>
          <a:p>
            <a:pPr marL="38100" lvl="0" indent="0">
              <a:lnSpc>
                <a:spcPct val="150000"/>
              </a:lnSpc>
              <a:spcBef>
                <a:spcPts val="0"/>
              </a:spcBef>
              <a:buSzPts val="1000"/>
              <a:buNone/>
            </a:pPr>
            <a:endParaRPr lang="hu-HU" sz="1400" dirty="0" smtClean="0"/>
          </a:p>
          <a:p>
            <a:pPr marL="38100" lvl="0" indent="0">
              <a:lnSpc>
                <a:spcPct val="150000"/>
              </a:lnSpc>
              <a:spcBef>
                <a:spcPts val="0"/>
              </a:spcBef>
              <a:buSzPts val="1000"/>
              <a:buNone/>
            </a:pPr>
            <a:r>
              <a:rPr lang="hu-HU" sz="1400" b="1" dirty="0" err="1" smtClean="0"/>
              <a:t>In</a:t>
            </a:r>
            <a:r>
              <a:rPr lang="hu-HU" sz="1400" b="1" dirty="0" smtClean="0"/>
              <a:t> 2017 w</a:t>
            </a:r>
            <a:r>
              <a:rPr lang="en-US" sz="1400" b="1" dirty="0" smtClean="0"/>
              <a:t>e </a:t>
            </a:r>
            <a:r>
              <a:rPr lang="en-US" sz="1400" b="1" dirty="0"/>
              <a:t>had the </a:t>
            </a:r>
            <a:r>
              <a:rPr lang="en-US" sz="1400" b="1" dirty="0" err="1"/>
              <a:t>honour</a:t>
            </a:r>
            <a:r>
              <a:rPr lang="en-US" sz="1400" b="1" dirty="0"/>
              <a:t> to host the annual ISWA conference in Budapest during the exhibition as well as the award ceremony of </a:t>
            </a:r>
            <a:r>
              <a:rPr lang="en-US" sz="1400" b="1" dirty="0" smtClean="0"/>
              <a:t>EBAE</a:t>
            </a:r>
            <a:r>
              <a:rPr lang="hu-HU" sz="1400" b="1" dirty="0" smtClean="0"/>
              <a:t> (</a:t>
            </a:r>
            <a:r>
              <a:rPr lang="en-US" sz="1400" b="1" dirty="0" smtClean="0"/>
              <a:t>European </a:t>
            </a:r>
            <a:r>
              <a:rPr lang="en-US" sz="1400" b="1" dirty="0"/>
              <a:t>Business </a:t>
            </a:r>
            <a:r>
              <a:rPr lang="en-US" sz="1400" b="1" dirty="0" smtClean="0"/>
              <a:t>Award</a:t>
            </a:r>
            <a:r>
              <a:rPr lang="hu-HU" sz="1400" b="1" dirty="0" smtClean="0"/>
              <a:t>s</a:t>
            </a:r>
            <a:r>
              <a:rPr lang="en-US" sz="1400" b="1" dirty="0" smtClean="0"/>
              <a:t> </a:t>
            </a:r>
            <a:r>
              <a:rPr lang="en-US" sz="1400" b="1" dirty="0"/>
              <a:t>for the </a:t>
            </a:r>
            <a:r>
              <a:rPr lang="en-US" sz="1400" b="1" dirty="0" smtClean="0"/>
              <a:t>Environment</a:t>
            </a:r>
            <a:r>
              <a:rPr lang="hu-HU" sz="1400" b="1" dirty="0" smtClean="0"/>
              <a:t>)</a:t>
            </a:r>
            <a:r>
              <a:rPr lang="en-US" sz="1400" b="1" dirty="0" smtClean="0"/>
              <a:t> </a:t>
            </a:r>
            <a:r>
              <a:rPr lang="en-US" sz="1400" b="1" dirty="0"/>
              <a:t>which contributed </a:t>
            </a:r>
            <a:r>
              <a:rPr lang="hu-HU" sz="1400" b="1" dirty="0" err="1" smtClean="0"/>
              <a:t>greatly</a:t>
            </a:r>
            <a:r>
              <a:rPr lang="hu-HU" sz="1400" b="1" dirty="0" smtClean="0"/>
              <a:t> </a:t>
            </a:r>
            <a:r>
              <a:rPr lang="en-US" sz="1400" b="1" dirty="0" smtClean="0"/>
              <a:t>to </a:t>
            </a:r>
            <a:r>
              <a:rPr lang="hu-HU" sz="1400" b="1" dirty="0" smtClean="0"/>
              <a:t>the </a:t>
            </a:r>
            <a:r>
              <a:rPr lang="hu-HU" sz="1400" b="1" dirty="0" err="1" smtClean="0"/>
              <a:t>event’s</a:t>
            </a:r>
            <a:r>
              <a:rPr lang="hu-HU" sz="1400" b="1" dirty="0"/>
              <a:t> </a:t>
            </a:r>
            <a:r>
              <a:rPr lang="hu-HU" sz="1400" b="1" dirty="0" err="1" smtClean="0"/>
              <a:t>recognition</a:t>
            </a:r>
            <a:r>
              <a:rPr lang="hu-HU" sz="1400" b="1" dirty="0" smtClean="0"/>
              <a:t>.</a:t>
            </a:r>
          </a:p>
          <a:p>
            <a:pPr marL="38100" lvl="0" indent="0">
              <a:lnSpc>
                <a:spcPct val="150000"/>
              </a:lnSpc>
              <a:spcBef>
                <a:spcPts val="0"/>
              </a:spcBef>
              <a:buSzPts val="1000"/>
              <a:buNone/>
            </a:pPr>
            <a:r>
              <a:rPr lang="hu-HU" sz="1400" b="1" dirty="0" err="1" smtClean="0"/>
              <a:t>In</a:t>
            </a:r>
            <a:r>
              <a:rPr lang="hu-HU" sz="1400" b="1" dirty="0" smtClean="0"/>
              <a:t> 2020</a:t>
            </a:r>
            <a:r>
              <a:rPr lang="en-US" sz="1400" b="1" dirty="0" smtClean="0"/>
              <a:t> </a:t>
            </a:r>
            <a:r>
              <a:rPr lang="en-US" sz="1400" b="1" dirty="0"/>
              <a:t>we would like to go beyond and extend </a:t>
            </a:r>
            <a:r>
              <a:rPr lang="hu-HU" sz="1400" b="1" dirty="0" smtClean="0"/>
              <a:t>the </a:t>
            </a:r>
            <a:r>
              <a:rPr lang="hu-HU" sz="1400" b="1" dirty="0" err="1" smtClean="0"/>
              <a:t>international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scope</a:t>
            </a:r>
            <a:r>
              <a:rPr lang="hu-HU" sz="1400" b="1" dirty="0" smtClean="0"/>
              <a:t> of the </a:t>
            </a:r>
            <a:r>
              <a:rPr lang="hu-HU" sz="1400" b="1" dirty="0" err="1" smtClean="0"/>
              <a:t>exhibition</a:t>
            </a:r>
            <a:r>
              <a:rPr lang="en-US" sz="1400" b="1" dirty="0" smtClean="0"/>
              <a:t>.</a:t>
            </a:r>
            <a:endParaRPr lang="hu-HU" sz="1400" b="1" dirty="0" smtClean="0"/>
          </a:p>
          <a:p>
            <a:pPr marL="38100" lvl="0" indent="0">
              <a:lnSpc>
                <a:spcPct val="150000"/>
              </a:lnSpc>
              <a:spcBef>
                <a:spcPts val="0"/>
              </a:spcBef>
              <a:buSzPts val="1000"/>
              <a:buNone/>
            </a:pPr>
            <a:endParaRPr lang="hu-HU" sz="1400" b="1" dirty="0" smtClean="0"/>
          </a:p>
          <a:p>
            <a:pPr marL="38100" lvl="0" indent="0">
              <a:lnSpc>
                <a:spcPct val="150000"/>
              </a:lnSpc>
              <a:spcBef>
                <a:spcPts val="0"/>
              </a:spcBef>
              <a:buSzPts val="1000"/>
              <a:buNone/>
            </a:pPr>
            <a:endParaRPr lang="hu-HU" sz="1400" dirty="0" smtClean="0"/>
          </a:p>
        </p:txBody>
      </p:sp>
      <p:pic>
        <p:nvPicPr>
          <p:cNvPr id="262" name="Google Shape;26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8929" y="14567"/>
            <a:ext cx="495316" cy="53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87" y="3535682"/>
            <a:ext cx="2623096" cy="6994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46" y="3509556"/>
            <a:ext cx="2617061" cy="6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title"/>
          </p:nvPr>
        </p:nvSpPr>
        <p:spPr>
          <a:xfrm>
            <a:off x="971549" y="-3984"/>
            <a:ext cx="7132320" cy="92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ts val="2400"/>
              <a:buNone/>
            </a:pPr>
            <a:r>
              <a:rPr lang="hu" sz="2400" b="1" dirty="0" smtClean="0">
                <a:solidFill>
                  <a:srgbClr val="005390"/>
                </a:solidFill>
              </a:rPr>
              <a:t>Organising team</a:t>
            </a:r>
            <a:br>
              <a:rPr lang="hu" sz="2400" b="1" dirty="0" smtClean="0">
                <a:solidFill>
                  <a:srgbClr val="005390"/>
                </a:solidFill>
              </a:rPr>
            </a:br>
            <a:endParaRPr sz="1100" dirty="0">
              <a:solidFill>
                <a:srgbClr val="FF0000"/>
              </a:solidFill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1006687" y="1383618"/>
            <a:ext cx="7130624" cy="2760333"/>
            <a:chOff x="812" y="504056"/>
            <a:chExt cx="9507499" cy="3680444"/>
          </a:xfrm>
        </p:grpSpPr>
        <p:sp>
          <p:nvSpPr>
            <p:cNvPr id="283" name="Google Shape;283;p40"/>
            <p:cNvSpPr/>
            <p:nvPr/>
          </p:nvSpPr>
          <p:spPr>
            <a:xfrm>
              <a:off x="4754562" y="1454570"/>
              <a:ext cx="170939" cy="8096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D263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4" name="Google Shape;284;p40"/>
            <p:cNvSpPr/>
            <p:nvPr/>
          </p:nvSpPr>
          <p:spPr>
            <a:xfrm>
              <a:off x="4583622" y="1454570"/>
              <a:ext cx="170939" cy="8139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1D263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5" name="Google Shape;285;p40"/>
            <p:cNvSpPr/>
            <p:nvPr/>
          </p:nvSpPr>
          <p:spPr>
            <a:xfrm>
              <a:off x="4754562" y="1454570"/>
              <a:ext cx="3939751" cy="16278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7399"/>
                  </a:lnTo>
                  <a:lnTo>
                    <a:pt x="120000" y="107399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D263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6" name="Google Shape;286;p40"/>
            <p:cNvSpPr/>
            <p:nvPr/>
          </p:nvSpPr>
          <p:spPr>
            <a:xfrm>
              <a:off x="4754562" y="1454570"/>
              <a:ext cx="1969875" cy="16278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7399"/>
                  </a:lnTo>
                  <a:lnTo>
                    <a:pt x="120000" y="107399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D263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7" name="Google Shape;287;p40"/>
            <p:cNvSpPr/>
            <p:nvPr/>
          </p:nvSpPr>
          <p:spPr>
            <a:xfrm>
              <a:off x="4708842" y="1454570"/>
              <a:ext cx="91440" cy="16278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1D263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8" name="Google Shape;288;p40"/>
            <p:cNvSpPr/>
            <p:nvPr/>
          </p:nvSpPr>
          <p:spPr>
            <a:xfrm>
              <a:off x="2784686" y="1454570"/>
              <a:ext cx="1969875" cy="16278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7399"/>
                  </a:lnTo>
                  <a:lnTo>
                    <a:pt x="0" y="107399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1D263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9" name="Google Shape;289;p40"/>
            <p:cNvSpPr/>
            <p:nvPr/>
          </p:nvSpPr>
          <p:spPr>
            <a:xfrm>
              <a:off x="814810" y="1454570"/>
              <a:ext cx="3939751" cy="16278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7399"/>
                  </a:lnTo>
                  <a:lnTo>
                    <a:pt x="0" y="107399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1D263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0" name="Google Shape;290;p40"/>
            <p:cNvSpPr/>
            <p:nvPr/>
          </p:nvSpPr>
          <p:spPr>
            <a:xfrm>
              <a:off x="3847597" y="504056"/>
              <a:ext cx="1813930" cy="950513"/>
            </a:xfrm>
            <a:prstGeom prst="rect">
              <a:avLst/>
            </a:prstGeom>
            <a:solidFill>
              <a:srgbClr val="253050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 txBox="1"/>
            <p:nvPr/>
          </p:nvSpPr>
          <p:spPr>
            <a:xfrm>
              <a:off x="3847597" y="504056"/>
              <a:ext cx="1813930" cy="950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hu" sz="1200" dirty="0" smtClean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  <a:hlinkClick r:id="rId3"/>
                </a:rPr>
                <a:t>Gary</a:t>
              </a:r>
              <a:r>
                <a:rPr lang="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  <a:hlinkClick r:id="rId3"/>
                </a:rPr>
                <a:t> </a:t>
              </a:r>
              <a:r>
                <a:rPr lang="hu" sz="1200" dirty="0" smtClean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  <a:hlinkClick r:id="rId3"/>
                </a:rPr>
                <a:t>Hankó </a:t>
              </a:r>
              <a:endParaRPr lang="hu" sz="1200" dirty="0" smtClean="0">
                <a:solidFill>
                  <a:srgbClr val="BFE4FF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lvl="0" algn="ctr">
                <a:lnSpc>
                  <a:spcPct val="90000"/>
                </a:lnSpc>
              </a:pPr>
              <a:r>
                <a:rPr lang="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project manager</a:t>
              </a:r>
              <a:endParaRPr sz="1100" dirty="0"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812" y="3082469"/>
              <a:ext cx="1627996" cy="1064587"/>
            </a:xfrm>
            <a:prstGeom prst="rect">
              <a:avLst/>
            </a:prstGeom>
            <a:solidFill>
              <a:srgbClr val="253050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 txBox="1"/>
            <p:nvPr/>
          </p:nvSpPr>
          <p:spPr>
            <a:xfrm>
              <a:off x="812" y="3210911"/>
              <a:ext cx="1627996" cy="973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hu" sz="1200" dirty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  <a:hlinkClick r:id="rId4"/>
                </a:rPr>
                <a:t>Anna </a:t>
              </a:r>
              <a:r>
                <a:rPr lang="hu" sz="1200" dirty="0" smtClean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  <a:hlinkClick r:id="rId4"/>
                </a:rPr>
                <a:t>Istenes</a:t>
              </a:r>
              <a:endParaRPr lang="hu" sz="1200" dirty="0" smtClean="0">
                <a:solidFill>
                  <a:srgbClr val="BFE4FF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lvl="0" algn="ctr">
                <a:lnSpc>
                  <a:spcPct val="90000"/>
                </a:lnSpc>
              </a:pPr>
              <a:r>
                <a:rPr lang="hu" sz="1100" dirty="0" smtClean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hu" sz="11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event management, international relations</a:t>
              </a:r>
              <a:endParaRPr sz="1050" dirty="0"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1970688" y="3082469"/>
              <a:ext cx="1627996" cy="1064587"/>
            </a:xfrm>
            <a:prstGeom prst="rect">
              <a:avLst/>
            </a:prstGeom>
            <a:solidFill>
              <a:srgbClr val="253050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 txBox="1"/>
            <p:nvPr/>
          </p:nvSpPr>
          <p:spPr>
            <a:xfrm>
              <a:off x="1970688" y="3082469"/>
              <a:ext cx="1627996" cy="1064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hu" sz="1200" dirty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</a:rPr>
                <a:t>Piroska Bedő</a:t>
              </a:r>
              <a:r>
                <a:rPr lang="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 communications manager</a:t>
              </a:r>
              <a:endParaRPr sz="1100" dirty="0"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3940564" y="3082469"/>
              <a:ext cx="1627996" cy="1064587"/>
            </a:xfrm>
            <a:prstGeom prst="rect">
              <a:avLst/>
            </a:prstGeom>
            <a:solidFill>
              <a:srgbClr val="253050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 txBox="1"/>
            <p:nvPr/>
          </p:nvSpPr>
          <p:spPr>
            <a:xfrm>
              <a:off x="3940564" y="3082469"/>
              <a:ext cx="1627996" cy="1064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hu" sz="1200" dirty="0" smtClean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</a:rPr>
                <a:t>András</a:t>
              </a:r>
              <a:r>
                <a:rPr lang="hu" sz="12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 </a:t>
              </a:r>
              <a:r>
                <a:rPr lang="hu" sz="1200" dirty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</a:rPr>
                <a:t> Pál</a:t>
              </a:r>
              <a:endParaRPr sz="12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hu-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W</a:t>
              </a:r>
              <a:r>
                <a:rPr lang="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ebsite, online applications</a:t>
              </a:r>
              <a:endParaRPr sz="1100" dirty="0"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5910440" y="3082469"/>
              <a:ext cx="1627996" cy="1102031"/>
            </a:xfrm>
            <a:prstGeom prst="rect">
              <a:avLst/>
            </a:prstGeom>
            <a:solidFill>
              <a:srgbClr val="253050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 txBox="1"/>
            <p:nvPr/>
          </p:nvSpPr>
          <p:spPr>
            <a:xfrm>
              <a:off x="5910440" y="3082469"/>
              <a:ext cx="1627996" cy="1102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hu" sz="1200" dirty="0" smtClean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</a:rPr>
                <a:t>Julianna</a:t>
              </a:r>
              <a:r>
                <a:rPr lang="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hu" sz="1200" dirty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</a:rPr>
                <a:t>Abdelli </a:t>
              </a:r>
              <a:r>
                <a:rPr lang="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invoicing, finance</a:t>
              </a:r>
              <a:endParaRPr sz="1100" dirty="0"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7880315" y="3082469"/>
              <a:ext cx="1627996" cy="1102031"/>
            </a:xfrm>
            <a:prstGeom prst="rect">
              <a:avLst/>
            </a:prstGeom>
            <a:solidFill>
              <a:srgbClr val="253050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 txBox="1"/>
            <p:nvPr/>
          </p:nvSpPr>
          <p:spPr>
            <a:xfrm>
              <a:off x="7880315" y="3082469"/>
              <a:ext cx="1627996" cy="1102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hu" sz="1200" dirty="0" smtClean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  <a:hlinkClick r:id="rId5"/>
                </a:rPr>
                <a:t>Tamás</a:t>
              </a:r>
              <a:r>
                <a:rPr lang="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  <a:hlinkClick r:id="rId5"/>
                </a:rPr>
                <a:t> </a:t>
              </a:r>
              <a:r>
                <a:rPr lang="hu" sz="1200" dirty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  <a:hlinkClick r:id="rId5"/>
                </a:rPr>
                <a:t>Freyberger </a:t>
              </a:r>
              <a:r>
                <a:rPr lang="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back-office</a:t>
              </a:r>
              <a:r>
                <a:rPr lang="hu" sz="12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, </a:t>
              </a:r>
              <a:r>
                <a:rPr lang="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catalogue entries</a:t>
              </a:r>
              <a:endParaRPr sz="1100" dirty="0"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2955626" y="1796449"/>
              <a:ext cx="1627996" cy="944140"/>
            </a:xfrm>
            <a:prstGeom prst="rect">
              <a:avLst/>
            </a:prstGeom>
            <a:solidFill>
              <a:srgbClr val="253050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 txBox="1"/>
            <p:nvPr/>
          </p:nvSpPr>
          <p:spPr>
            <a:xfrm>
              <a:off x="2955626" y="1796449"/>
              <a:ext cx="1627996" cy="944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hu" sz="1200" dirty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  <a:hlinkClick r:id="rId6"/>
                </a:rPr>
                <a:t>Zoltán Toronyi </a:t>
              </a:r>
              <a:r>
                <a:rPr lang="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sales manager</a:t>
              </a:r>
              <a:endParaRPr sz="1100" dirty="0"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4925502" y="1796449"/>
              <a:ext cx="1627996" cy="935568"/>
            </a:xfrm>
            <a:prstGeom prst="rect">
              <a:avLst/>
            </a:prstGeom>
            <a:solidFill>
              <a:srgbClr val="253050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 txBox="1"/>
            <p:nvPr/>
          </p:nvSpPr>
          <p:spPr>
            <a:xfrm>
              <a:off x="4925502" y="1796449"/>
              <a:ext cx="1627996" cy="935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hu" sz="1200" dirty="0">
                  <a:solidFill>
                    <a:srgbClr val="BFE4FF"/>
                  </a:solidFill>
                  <a:latin typeface="Corbel"/>
                  <a:ea typeface="Corbel"/>
                  <a:cs typeface="Corbel"/>
                  <a:sym typeface="Corbel"/>
                  <a:hlinkClick r:id="rId7"/>
                </a:rPr>
                <a:t>Csaba Markó </a:t>
              </a:r>
              <a:r>
                <a:rPr lang="hu" sz="1200" dirty="0" smtClean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programme manager</a:t>
              </a:r>
              <a:endParaRPr sz="1100" dirty="0"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-525" r="50605" b="6583"/>
          <a:stretch/>
        </p:blipFill>
        <p:spPr>
          <a:xfrm>
            <a:off x="1002361" y="809012"/>
            <a:ext cx="131999" cy="135002"/>
          </a:xfrm>
          <a:prstGeom prst="rect">
            <a:avLst/>
          </a:prstGeom>
        </p:spPr>
      </p:pic>
      <p:pic>
        <p:nvPicPr>
          <p:cNvPr id="29" name="Google Shape;162;p28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5131" y="236968"/>
            <a:ext cx="766460" cy="59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body" idx="1"/>
          </p:nvPr>
        </p:nvSpPr>
        <p:spPr>
          <a:xfrm>
            <a:off x="1005840" y="1599642"/>
            <a:ext cx="7132320" cy="30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hu-HU" sz="1400" dirty="0" err="1" smtClean="0"/>
              <a:t>Members</a:t>
            </a:r>
            <a:r>
              <a:rPr lang="hu-HU" sz="1400" dirty="0" smtClean="0"/>
              <a:t> of the </a:t>
            </a:r>
            <a:r>
              <a:rPr lang="hu-HU" sz="1400" dirty="0" err="1" smtClean="0"/>
              <a:t>Association</a:t>
            </a:r>
            <a:r>
              <a:rPr lang="hu-HU" sz="1400" dirty="0" smtClean="0"/>
              <a:t>, </a:t>
            </a:r>
            <a:r>
              <a:rPr lang="hu-HU" sz="1400" dirty="0" err="1" smtClean="0"/>
              <a:t>professional</a:t>
            </a:r>
            <a:r>
              <a:rPr lang="hu-HU" sz="1400" dirty="0" smtClean="0"/>
              <a:t> </a:t>
            </a:r>
            <a:r>
              <a:rPr lang="hu-HU" sz="1400" dirty="0" err="1" smtClean="0"/>
              <a:t>network</a:t>
            </a:r>
            <a:r>
              <a:rPr lang="hu-HU" sz="1400" dirty="0" smtClean="0"/>
              <a:t> of the </a:t>
            </a:r>
            <a:r>
              <a:rPr lang="hu-HU" sz="1400" dirty="0" err="1" smtClean="0"/>
              <a:t>Association</a:t>
            </a:r>
            <a:r>
              <a:rPr lang="hu-HU" sz="1400" dirty="0" smtClean="0"/>
              <a:t> </a:t>
            </a:r>
            <a:r>
              <a:rPr lang="hu-HU" sz="1400" dirty="0" err="1" smtClean="0"/>
              <a:t>beyond</a:t>
            </a:r>
            <a:r>
              <a:rPr lang="hu-HU" sz="1400" dirty="0" smtClean="0"/>
              <a:t> </a:t>
            </a:r>
            <a:r>
              <a:rPr lang="hu-HU" sz="1400" dirty="0" err="1" smtClean="0"/>
              <a:t>members</a:t>
            </a:r>
            <a:endParaRPr lang="hu-HU" sz="1400" dirty="0" smtClean="0"/>
          </a:p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hu-HU" sz="1400" dirty="0" smtClean="0"/>
          </a:p>
          <a:p>
            <a:pPr marL="2032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hu-HU" sz="1400" dirty="0" err="1" smtClean="0"/>
              <a:t>Embassies</a:t>
            </a:r>
            <a:r>
              <a:rPr lang="hu-HU" sz="1400" dirty="0" smtClean="0"/>
              <a:t> of Hungary </a:t>
            </a:r>
            <a:r>
              <a:rPr lang="hu-HU" sz="1400" dirty="0" err="1" smtClean="0"/>
              <a:t>abroad</a:t>
            </a:r>
            <a:r>
              <a:rPr lang="hu-HU" sz="1400" dirty="0" smtClean="0"/>
              <a:t>, </a:t>
            </a:r>
            <a:r>
              <a:rPr lang="hu-HU" sz="1400" dirty="0" err="1" smtClean="0"/>
              <a:t>foreign</a:t>
            </a:r>
            <a:r>
              <a:rPr lang="hu-HU" sz="1400" dirty="0" smtClean="0"/>
              <a:t> </a:t>
            </a:r>
            <a:r>
              <a:rPr lang="hu-HU" sz="1400" dirty="0" err="1" smtClean="0"/>
              <a:t>economic</a:t>
            </a:r>
            <a:r>
              <a:rPr lang="hu-HU" sz="1400" dirty="0" smtClean="0"/>
              <a:t> </a:t>
            </a:r>
            <a:r>
              <a:rPr lang="hu-HU" sz="1400" dirty="0" err="1" smtClean="0"/>
              <a:t>attaches</a:t>
            </a:r>
            <a:r>
              <a:rPr lang="hu-HU" sz="1400" dirty="0" smtClean="0"/>
              <a:t>, </a:t>
            </a:r>
            <a:endParaRPr sz="1400" dirty="0"/>
          </a:p>
          <a:p>
            <a:pPr marL="203200" lvl="0" indent="-165100">
              <a:lnSpc>
                <a:spcPct val="100000"/>
              </a:lnSpc>
              <a:buSzPts val="1200"/>
            </a:pPr>
            <a:r>
              <a:rPr lang="hu" sz="1400" dirty="0" smtClean="0"/>
              <a:t>Embassies in Hungary (for e.g. Netherlands, Canada, India</a:t>
            </a:r>
            <a:r>
              <a:rPr lang="hu" sz="1400" dirty="0"/>
              <a:t>, </a:t>
            </a:r>
            <a:r>
              <a:rPr lang="hu" sz="1400" dirty="0" smtClean="0"/>
              <a:t>Italy</a:t>
            </a:r>
            <a:r>
              <a:rPr lang="hu" sz="1400" dirty="0"/>
              <a:t>, </a:t>
            </a:r>
            <a:r>
              <a:rPr lang="hu" sz="1400" dirty="0" smtClean="0"/>
              <a:t>France, </a:t>
            </a:r>
            <a:r>
              <a:rPr lang="hu" sz="1400" dirty="0"/>
              <a:t>USA, UK</a:t>
            </a:r>
            <a:r>
              <a:rPr lang="hu" sz="1400" dirty="0" smtClean="0"/>
              <a:t>, .. </a:t>
            </a:r>
            <a:r>
              <a:rPr lang="hu" sz="1400" dirty="0"/>
              <a:t>)</a:t>
            </a:r>
            <a:endParaRPr sz="1400" dirty="0"/>
          </a:p>
          <a:p>
            <a:pPr marL="203200" lvl="0" indent="-1651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00"/>
              <a:buChar char="▪"/>
            </a:pPr>
            <a:r>
              <a:rPr lang="hu" sz="1400" dirty="0"/>
              <a:t>HEPA, CED </a:t>
            </a:r>
            <a:r>
              <a:rPr lang="hu-HU" sz="1400" dirty="0" err="1" smtClean="0"/>
              <a:t>strategic</a:t>
            </a:r>
            <a:r>
              <a:rPr lang="hu-HU" sz="1400" dirty="0"/>
              <a:t> </a:t>
            </a:r>
            <a:r>
              <a:rPr lang="hu-HU" sz="1400" dirty="0" err="1" smtClean="0"/>
              <a:t>partnership</a:t>
            </a:r>
            <a:endParaRPr sz="1400" dirty="0"/>
          </a:p>
          <a:p>
            <a:pPr marL="203200" lvl="0" indent="-1651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00"/>
              <a:buChar char="▪"/>
            </a:pPr>
            <a:r>
              <a:rPr lang="hu" sz="1400" dirty="0"/>
              <a:t>KEXPORT </a:t>
            </a:r>
            <a:r>
              <a:rPr lang="hu" sz="1400" dirty="0" smtClean="0"/>
              <a:t>Cluster </a:t>
            </a:r>
            <a:r>
              <a:rPr lang="hu" sz="1400" dirty="0"/>
              <a:t>V4 </a:t>
            </a:r>
            <a:r>
              <a:rPr lang="hu" sz="1400" dirty="0" smtClean="0"/>
              <a:t>cluster cooperations and international relations</a:t>
            </a:r>
            <a:endParaRPr sz="1400" dirty="0"/>
          </a:p>
          <a:p>
            <a:pPr marL="203200" lvl="0" indent="-1651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00"/>
              <a:buChar char="▪"/>
            </a:pPr>
            <a:r>
              <a:rPr lang="hu" sz="1400" dirty="0" smtClean="0"/>
              <a:t>Integrating IFKA’s  e-mobility visitor center into the exhibition in Millenáris </a:t>
            </a:r>
            <a:endParaRPr sz="1400" dirty="0"/>
          </a:p>
          <a:p>
            <a:pPr marL="203200" lvl="0" indent="-1651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00"/>
              <a:buChar char="▪"/>
            </a:pPr>
            <a:r>
              <a:rPr lang="hu" sz="1400" dirty="0" smtClean="0"/>
              <a:t>Mediapartners</a:t>
            </a:r>
            <a:endParaRPr sz="1400" dirty="0"/>
          </a:p>
        </p:txBody>
      </p:sp>
      <p:pic>
        <p:nvPicPr>
          <p:cNvPr id="372" name="Google Shape;37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40" y="141481"/>
            <a:ext cx="1351914" cy="12927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74;p39"/>
          <p:cNvSpPr txBox="1">
            <a:spLocks noGrp="1"/>
          </p:cNvSpPr>
          <p:nvPr>
            <p:ph type="title"/>
          </p:nvPr>
        </p:nvSpPr>
        <p:spPr>
          <a:xfrm>
            <a:off x="2618921" y="349250"/>
            <a:ext cx="66992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ts val="2400"/>
              <a:buNone/>
            </a:pPr>
            <a:r>
              <a:rPr lang="hu" sz="2000" b="1" dirty="0" smtClean="0">
                <a:solidFill>
                  <a:srgbClr val="005390"/>
                </a:solidFill>
              </a:rPr>
              <a:t>„Spreading the word...-Advertising the expo”</a:t>
            </a:r>
            <a:endParaRPr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/>
        </p:nvSpPr>
        <p:spPr>
          <a:xfrm>
            <a:off x="1350851" y="603274"/>
            <a:ext cx="6858000" cy="393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hu" sz="1500" b="1" i="0" u="none" strike="noStrike" cap="none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  <a:endParaRPr sz="15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8100" lvl="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100"/>
            </a:pPr>
            <a:r>
              <a:rPr lang="en-US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ÖKOINDUSTRIA is a leading international green economy expo in Central Europe for environmental technologies, products and services with special focus on brownfield industry, waste management, circular economy and green education</a:t>
            </a:r>
            <a:r>
              <a:rPr lang="en-US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lang="hu-HU" b="1" dirty="0" smtClean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8100" lvl="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100"/>
            </a:pPr>
            <a:r>
              <a:rPr lang="hu" sz="1400" b="1" i="0" u="none" strike="noStrike" cap="none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Date: 4-6 </a:t>
            </a:r>
            <a:r>
              <a:rPr lang="hu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November 2020</a:t>
            </a:r>
            <a:r>
              <a:rPr lang="hu" sz="1400" b="1" i="0" u="none" strike="noStrike" cap="none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</a:p>
          <a:p>
            <a:pPr marL="38100" lvl="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100"/>
            </a:pPr>
            <a:r>
              <a:rPr lang="hu" sz="1400" b="1" i="0" u="none" strike="noStrike" cap="none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Venue:   Budapest, Millenáris Park, Hall B</a:t>
            </a:r>
            <a:endParaRPr lang="hu" sz="1400" b="1" i="0" u="none" strike="noStrike" cap="none" dirty="0" smtClean="0">
              <a:solidFill>
                <a:srgbClr val="00B05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1750"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</a:pPr>
            <a:r>
              <a:rPr lang="hu" sz="1400" b="1" i="0" u="none" strike="noStrike" cap="none" dirty="0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Figures of the last 5 editions of ÖKOINDUSTRIA </a:t>
            </a:r>
            <a:endParaRPr sz="1500" b="1" i="0" u="none" strike="noStrike" cap="none" dirty="0">
              <a:solidFill>
                <a:srgbClr val="00B05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5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1560050" y="95251"/>
            <a:ext cx="5643246" cy="66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ts val="2600"/>
              <a:buNone/>
            </a:pPr>
            <a:r>
              <a:rPr lang="hu" sz="1800" b="1" dirty="0" smtClean="0">
                <a:solidFill>
                  <a:srgbClr val="005390"/>
                </a:solidFill>
              </a:rPr>
              <a:t>Exhibition Info</a:t>
            </a:r>
            <a:endParaRPr sz="1800" dirty="0"/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61" y="95252"/>
            <a:ext cx="709828" cy="83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124856"/>
            <a:ext cx="995016" cy="801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28"/>
          <p:cNvGrpSpPr/>
          <p:nvPr/>
        </p:nvGrpSpPr>
        <p:grpSpPr>
          <a:xfrm>
            <a:off x="1683973" y="2825797"/>
            <a:ext cx="5519323" cy="2090120"/>
            <a:chOff x="6198330" y="2833694"/>
            <a:chExt cx="5592419" cy="2104338"/>
          </a:xfrm>
        </p:grpSpPr>
        <p:grpSp>
          <p:nvGrpSpPr>
            <p:cNvPr id="164" name="Google Shape;164;p28"/>
            <p:cNvGrpSpPr/>
            <p:nvPr/>
          </p:nvGrpSpPr>
          <p:grpSpPr>
            <a:xfrm>
              <a:off x="6240016" y="2871915"/>
              <a:ext cx="1656184" cy="1728192"/>
              <a:chOff x="6240016" y="2871915"/>
              <a:chExt cx="1656184" cy="1728192"/>
            </a:xfrm>
          </p:grpSpPr>
          <p:sp>
            <p:nvSpPr>
              <p:cNvPr id="165" name="Google Shape;165;p28"/>
              <p:cNvSpPr/>
              <p:nvPr/>
            </p:nvSpPr>
            <p:spPr>
              <a:xfrm>
                <a:off x="6240016" y="2871915"/>
                <a:ext cx="1656184" cy="1728192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66" name="Google Shape;166;p28"/>
              <p:cNvSpPr txBox="1"/>
              <p:nvPr/>
            </p:nvSpPr>
            <p:spPr>
              <a:xfrm>
                <a:off x="6662169" y="3864335"/>
                <a:ext cx="11860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 sz="2100" b="0" i="0" u="none" strike="noStrike" cap="none">
                    <a:solidFill>
                      <a:schemeClr val="dk1"/>
                    </a:solidFill>
                    <a:latin typeface="Corbel"/>
                    <a:ea typeface="Corbel"/>
                    <a:cs typeface="Corbel"/>
                    <a:sym typeface="Corbel"/>
                  </a:rPr>
                  <a:t>15000</a:t>
                </a:r>
                <a:endParaRPr sz="1100"/>
              </a:p>
            </p:txBody>
          </p:sp>
        </p:grpSp>
        <p:grpSp>
          <p:nvGrpSpPr>
            <p:cNvPr id="167" name="Google Shape;167;p28"/>
            <p:cNvGrpSpPr/>
            <p:nvPr/>
          </p:nvGrpSpPr>
          <p:grpSpPr>
            <a:xfrm>
              <a:off x="8112224" y="2833694"/>
              <a:ext cx="1656184" cy="1728192"/>
              <a:chOff x="8112224" y="2833694"/>
              <a:chExt cx="1656184" cy="1728192"/>
            </a:xfrm>
          </p:grpSpPr>
          <p:sp>
            <p:nvSpPr>
              <p:cNvPr id="168" name="Google Shape;168;p28"/>
              <p:cNvSpPr/>
              <p:nvPr/>
            </p:nvSpPr>
            <p:spPr>
              <a:xfrm>
                <a:off x="8112224" y="2833694"/>
                <a:ext cx="1656184" cy="1728192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rgbClr val="9A2C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69" name="Google Shape;169;p28"/>
              <p:cNvSpPr txBox="1"/>
              <p:nvPr/>
            </p:nvSpPr>
            <p:spPr>
              <a:xfrm>
                <a:off x="8731444" y="3766257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 sz="2100">
                    <a:solidFill>
                      <a:schemeClr val="dk1"/>
                    </a:solidFill>
                    <a:latin typeface="Corbel"/>
                    <a:ea typeface="Corbel"/>
                    <a:cs typeface="Corbel"/>
                    <a:sym typeface="Corbel"/>
                  </a:rPr>
                  <a:t>79</a:t>
                </a:r>
                <a:endParaRPr sz="1100"/>
              </a:p>
            </p:txBody>
          </p:sp>
        </p:grpSp>
        <p:grpSp>
          <p:nvGrpSpPr>
            <p:cNvPr id="170" name="Google Shape;170;p28"/>
            <p:cNvGrpSpPr/>
            <p:nvPr/>
          </p:nvGrpSpPr>
          <p:grpSpPr>
            <a:xfrm>
              <a:off x="9984432" y="2874362"/>
              <a:ext cx="1656184" cy="1728192"/>
              <a:chOff x="9984432" y="2874362"/>
              <a:chExt cx="1656184" cy="1728192"/>
            </a:xfrm>
          </p:grpSpPr>
          <p:sp>
            <p:nvSpPr>
              <p:cNvPr id="171" name="Google Shape;171;p28"/>
              <p:cNvSpPr/>
              <p:nvPr/>
            </p:nvSpPr>
            <p:spPr>
              <a:xfrm>
                <a:off x="9984432" y="2874362"/>
                <a:ext cx="1656184" cy="1728192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rgbClr val="AB90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72" name="Google Shape;172;p28"/>
              <p:cNvSpPr txBox="1"/>
              <p:nvPr/>
            </p:nvSpPr>
            <p:spPr>
              <a:xfrm>
                <a:off x="10557060" y="3930246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 sz="2100">
                    <a:solidFill>
                      <a:schemeClr val="dk1"/>
                    </a:solidFill>
                    <a:latin typeface="Corbel"/>
                    <a:ea typeface="Corbel"/>
                    <a:cs typeface="Corbel"/>
                    <a:sym typeface="Corbel"/>
                  </a:rPr>
                  <a:t>580</a:t>
                </a:r>
                <a:endParaRPr sz="1100"/>
              </a:p>
            </p:txBody>
          </p:sp>
        </p:grpSp>
        <p:grpSp>
          <p:nvGrpSpPr>
            <p:cNvPr id="173" name="Google Shape;173;p28"/>
            <p:cNvGrpSpPr/>
            <p:nvPr/>
          </p:nvGrpSpPr>
          <p:grpSpPr>
            <a:xfrm>
              <a:off x="6198330" y="4667479"/>
              <a:ext cx="5592419" cy="270553"/>
              <a:chOff x="6198330" y="4720230"/>
              <a:chExt cx="5592419" cy="270553"/>
            </a:xfrm>
          </p:grpSpPr>
          <p:sp>
            <p:nvSpPr>
              <p:cNvPr id="174" name="Google Shape;174;p28"/>
              <p:cNvSpPr txBox="1"/>
              <p:nvPr/>
            </p:nvSpPr>
            <p:spPr>
              <a:xfrm>
                <a:off x="8448089" y="4720230"/>
                <a:ext cx="2054323" cy="255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 sz="1200" b="1" dirty="0" smtClean="0">
                    <a:solidFill>
                      <a:srgbClr val="9A2C28"/>
                    </a:solidFill>
                    <a:latin typeface="Corbel"/>
                    <a:ea typeface="Corbel"/>
                    <a:cs typeface="Corbel"/>
                    <a:sym typeface="Corbel"/>
                  </a:rPr>
                  <a:t>Conferences</a:t>
                </a:r>
                <a:endParaRPr sz="1100" dirty="0"/>
              </a:p>
            </p:txBody>
          </p:sp>
          <p:sp>
            <p:nvSpPr>
              <p:cNvPr id="175" name="Google Shape;175;p28"/>
              <p:cNvSpPr txBox="1"/>
              <p:nvPr/>
            </p:nvSpPr>
            <p:spPr>
              <a:xfrm>
                <a:off x="6198330" y="4735140"/>
                <a:ext cx="1937847" cy="255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 sz="1200" b="1" dirty="0" smtClean="0">
                    <a:solidFill>
                      <a:srgbClr val="002060"/>
                    </a:solidFill>
                    <a:latin typeface="Corbel"/>
                    <a:ea typeface="Corbel"/>
                    <a:cs typeface="Corbel"/>
                    <a:sym typeface="Corbel"/>
                  </a:rPr>
                  <a:t>Visitors</a:t>
                </a:r>
                <a:endParaRPr sz="1100" dirty="0"/>
              </a:p>
            </p:txBody>
          </p:sp>
          <p:sp>
            <p:nvSpPr>
              <p:cNvPr id="176" name="Google Shape;176;p28"/>
              <p:cNvSpPr txBox="1"/>
              <p:nvPr/>
            </p:nvSpPr>
            <p:spPr>
              <a:xfrm>
                <a:off x="10326608" y="4720230"/>
                <a:ext cx="1464141" cy="255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 sz="1200" b="1" dirty="0" smtClean="0">
                    <a:solidFill>
                      <a:srgbClr val="AB9015"/>
                    </a:solidFill>
                    <a:latin typeface="Corbel"/>
                    <a:sym typeface="Corbel"/>
                  </a:rPr>
                  <a:t>Exhibitors</a:t>
                </a:r>
                <a:endParaRPr sz="1100" dirty="0"/>
              </a:p>
            </p:txBody>
          </p:sp>
        </p:grpSp>
      </p:grpSp>
      <p:pic>
        <p:nvPicPr>
          <p:cNvPr id="177" name="Google Shape;17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3871" y="3036660"/>
            <a:ext cx="536614" cy="59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232466" y="3072988"/>
            <a:ext cx="645490" cy="64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953855" y="3023128"/>
            <a:ext cx="724378" cy="724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/>
        </p:nvSpPr>
        <p:spPr>
          <a:xfrm>
            <a:off x="707486" y="689400"/>
            <a:ext cx="7691809" cy="393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600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lvl="0" indent="-16510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At present, we have 2</a:t>
            </a:r>
            <a:r>
              <a:rPr lang="hu-HU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0 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member companies, which are important economic </a:t>
            </a:r>
            <a:r>
              <a:rPr lang="hu-HU" sz="1200" b="1" dirty="0" err="1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organisations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of the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Hungarian</a:t>
            </a:r>
            <a:r>
              <a:rPr lang="hu-HU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eco-industry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. The members of the Association observe and enforce the local, regional and global goals, principles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and</a:t>
            </a:r>
            <a:r>
              <a:rPr lang="hu-HU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p</a:t>
            </a:r>
            <a:r>
              <a:rPr lang="en-US" sz="1200" b="1" dirty="0" err="1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riorities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of environment and nature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protection.</a:t>
            </a:r>
            <a:endParaRPr lang="hu-HU" sz="1200" b="1" dirty="0" smtClean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lvl="0" indent="-16510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They 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promote protecting biodiversity, achieving the goals of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climate</a:t>
            </a:r>
            <a:r>
              <a:rPr lang="hu-HU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policy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, conserving natural resources, implementing circular economy, waste hierarchy, economical and </a:t>
            </a:r>
            <a:r>
              <a:rPr lang="hu-HU" sz="1200" b="1" dirty="0" err="1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effective</a:t>
            </a:r>
            <a:r>
              <a:rPr lang="hu-HU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usage 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of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materials</a:t>
            </a:r>
            <a:r>
              <a:rPr lang="hu-HU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energy 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and sustainable development of livable environment. </a:t>
            </a:r>
            <a:endParaRPr lang="hu-HU" sz="1200" b="1" dirty="0" smtClean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lvl="0" indent="-16510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We 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help improve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environmental</a:t>
            </a:r>
            <a:r>
              <a:rPr lang="hu-HU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processes 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and activities both at national and international level, with special regard to the Carpathian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Basin,</a:t>
            </a:r>
            <a:r>
              <a:rPr lang="hu-HU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The 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Danube River Catchment Area and the V4 cooperation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r>
              <a:rPr lang="hu-HU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As 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 non-profit organization, it provides information to all interested parties on the possibilities of solving environmental tasks and the activities of specialized companies. We currently have 230 members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lang="hu-HU" sz="1200" b="1" dirty="0" smtClean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lvl="0" indent="-16510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As a representative of professional interests, the Association is a valued expert partner of the national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legislation</a:t>
            </a:r>
            <a:r>
              <a:rPr lang="hu-HU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12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preparatory </a:t>
            </a:r>
            <a:r>
              <a:rPr lang="en-US" sz="12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bodies, and requests statuary interpretations and resolutions for the specific demands of its members.</a:t>
            </a:r>
            <a:endParaRPr lang="en-US" sz="1200" b="1" dirty="0" smtClean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lvl="0" indent="-16510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The ÖKOINDUSTRIA International </a:t>
            </a:r>
            <a:r>
              <a:rPr lang="hu-HU" sz="1200" b="1" dirty="0" err="1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Green</a:t>
            </a:r>
            <a:r>
              <a:rPr lang="en-US" sz="1200" b="1" dirty="0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 Exhibition</a:t>
            </a:r>
            <a:r>
              <a:rPr lang="hu-HU" sz="1200" b="1" dirty="0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200" b="1" dirty="0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is </a:t>
            </a:r>
            <a:r>
              <a:rPr lang="en-US" sz="1200" b="1" dirty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organized traditionally every second year by the </a:t>
            </a:r>
            <a:r>
              <a:rPr lang="en-US" sz="1200" b="1" dirty="0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Association</a:t>
            </a:r>
            <a:r>
              <a:rPr lang="hu-HU" sz="1200" b="1" dirty="0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, the </a:t>
            </a:r>
            <a:r>
              <a:rPr lang="hu-HU" sz="1200" b="1" dirty="0" err="1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concept</a:t>
            </a:r>
            <a:r>
              <a:rPr lang="hu-HU" sz="1200" b="1" dirty="0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hu-HU" sz="1200" b="1" dirty="0" err="1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itself</a:t>
            </a:r>
            <a:r>
              <a:rPr lang="hu-HU" sz="1200" b="1" dirty="0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hu-HU" sz="1200" b="1" dirty="0" err="1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launched</a:t>
            </a:r>
            <a:r>
              <a:rPr lang="hu-HU" sz="1200" b="1" dirty="0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hu-HU" sz="1200" b="1" dirty="0" err="1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in</a:t>
            </a:r>
            <a:r>
              <a:rPr lang="hu-HU" sz="1200" b="1" dirty="0" smtClean="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 2009 </a:t>
            </a:r>
          </a:p>
          <a:p>
            <a:pPr marL="203200" marR="0" lvl="0" indent="-88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600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600" b="1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600" b="1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600" b="1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600" b="1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600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1604932" y="262749"/>
            <a:ext cx="5643246" cy="66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 algn="ctr">
              <a:buClr>
                <a:srgbClr val="005390"/>
              </a:buClr>
              <a:buSzPts val="2600"/>
            </a:pPr>
            <a:r>
              <a:rPr lang="hu-HU" sz="2000" b="1" dirty="0" err="1">
                <a:solidFill>
                  <a:srgbClr val="005390"/>
                </a:solidFill>
              </a:rPr>
              <a:t>About</a:t>
            </a:r>
            <a:r>
              <a:rPr lang="hu-HU" sz="2000" b="1" dirty="0">
                <a:solidFill>
                  <a:srgbClr val="005390"/>
                </a:solidFill>
              </a:rPr>
              <a:t> the </a:t>
            </a:r>
            <a:r>
              <a:rPr lang="hu-HU" sz="2000" b="1" dirty="0" err="1" smtClean="0">
                <a:solidFill>
                  <a:srgbClr val="005390"/>
                </a:solidFill>
              </a:rPr>
              <a:t>organizer</a:t>
            </a:r>
            <a:r>
              <a:rPr lang="hu-HU" sz="2000" b="1" dirty="0" smtClean="0">
                <a:solidFill>
                  <a:srgbClr val="005390"/>
                </a:solidFill>
              </a:rPr>
              <a:t/>
            </a:r>
            <a:br>
              <a:rPr lang="hu-HU" sz="2000" b="1" dirty="0" smtClean="0">
                <a:solidFill>
                  <a:srgbClr val="005390"/>
                </a:solidFill>
              </a:rPr>
            </a:br>
            <a:r>
              <a:rPr lang="hu-HU" sz="1600" b="1" dirty="0" smtClean="0">
                <a:solidFill>
                  <a:srgbClr val="005390"/>
                </a:solidFill>
              </a:rPr>
              <a:t>HAEE (</a:t>
            </a:r>
            <a:r>
              <a:rPr lang="hu-HU" sz="1600" b="1" dirty="0" err="1" smtClean="0">
                <a:solidFill>
                  <a:srgbClr val="005390"/>
                </a:solidFill>
              </a:rPr>
              <a:t>Hungarian</a:t>
            </a:r>
            <a:r>
              <a:rPr lang="hu-HU" sz="1600" b="1" dirty="0" smtClean="0">
                <a:solidFill>
                  <a:srgbClr val="005390"/>
                </a:solidFill>
              </a:rPr>
              <a:t> </a:t>
            </a:r>
            <a:r>
              <a:rPr lang="hu-HU" sz="1600" b="1" dirty="0" err="1" smtClean="0">
                <a:solidFill>
                  <a:srgbClr val="005390"/>
                </a:solidFill>
              </a:rPr>
              <a:t>Association</a:t>
            </a:r>
            <a:r>
              <a:rPr lang="hu-HU" sz="1600" b="1" dirty="0" smtClean="0">
                <a:solidFill>
                  <a:srgbClr val="005390"/>
                </a:solidFill>
              </a:rPr>
              <a:t> of </a:t>
            </a:r>
            <a:r>
              <a:rPr lang="hu-HU" sz="1600" b="1" dirty="0" err="1" smtClean="0">
                <a:solidFill>
                  <a:srgbClr val="005390"/>
                </a:solidFill>
              </a:rPr>
              <a:t>Environmental</a:t>
            </a:r>
            <a:r>
              <a:rPr lang="hu-HU" sz="1600" b="1" dirty="0" smtClean="0">
                <a:solidFill>
                  <a:srgbClr val="005390"/>
                </a:solidFill>
              </a:rPr>
              <a:t> </a:t>
            </a:r>
            <a:r>
              <a:rPr lang="hu-HU" sz="1600" b="1" dirty="0" err="1" smtClean="0">
                <a:solidFill>
                  <a:srgbClr val="005390"/>
                </a:solidFill>
              </a:rPr>
              <a:t>Enterprises</a:t>
            </a:r>
            <a:r>
              <a:rPr lang="hu-HU" sz="1600" b="1" dirty="0" smtClean="0">
                <a:solidFill>
                  <a:srgbClr val="005390"/>
                </a:solidFill>
              </a:rPr>
              <a:t>)</a:t>
            </a:r>
            <a:endParaRPr lang="hu-HU" sz="1600" b="1" dirty="0">
              <a:solidFill>
                <a:srgbClr val="005390"/>
              </a:solidFill>
            </a:endParaRPr>
          </a:p>
        </p:txBody>
      </p:sp>
      <p:pic>
        <p:nvPicPr>
          <p:cNvPr id="9" name="Google Shape;16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222" y="163052"/>
            <a:ext cx="666528" cy="73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124856"/>
            <a:ext cx="995016" cy="80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/>
        </p:nvSpPr>
        <p:spPr>
          <a:xfrm>
            <a:off x="707486" y="814224"/>
            <a:ext cx="7691809" cy="393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500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lvl="0" indent="-16510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hu" sz="15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Main patron: 	H.E</a:t>
            </a:r>
            <a:r>
              <a:rPr lang="hu" sz="15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. János  Áder President </a:t>
            </a:r>
            <a:r>
              <a:rPr lang="hu" sz="15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of Hungary</a:t>
            </a:r>
            <a:endParaRPr sz="1500" b="1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lvl="0" indent="-16510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hu" sz="15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Patrons: 	</a:t>
            </a:r>
            <a:r>
              <a:rPr lang="hu-HU" sz="1500" i="1" dirty="0" err="1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under</a:t>
            </a:r>
            <a:r>
              <a:rPr lang="hu-HU" sz="1500" i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hu-HU" sz="1500" i="1" dirty="0" err="1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request</a:t>
            </a:r>
            <a:r>
              <a:rPr lang="hu-HU" sz="1500" i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István Nagy, Minister of Agriculture</a:t>
            </a:r>
          </a:p>
          <a:p>
            <a:pPr marL="38100" lvl="1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200"/>
            </a:pPr>
            <a:r>
              <a:rPr lang="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		László Palkovics, Minister for Innovation and Technology and 			Sándor Pintér (Minister of Interior) </a:t>
            </a:r>
            <a:endParaRPr sz="1100" dirty="0" smtClean="0"/>
          </a:p>
          <a:p>
            <a:pPr marL="203200" lvl="0" indent="-16510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hu" sz="15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Main sponsors:	</a:t>
            </a:r>
            <a:r>
              <a:rPr lang="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Ministry for Innovation and Technology </a:t>
            </a:r>
          </a:p>
          <a:p>
            <a:pPr marL="38100" marR="0" lvl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</a:pPr>
            <a:r>
              <a:rPr lang="hu" sz="1500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  <a:r>
              <a:rPr lang="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Blue Planet Climate Protection Foundation </a:t>
            </a:r>
            <a:endParaRPr sz="1100" dirty="0"/>
          </a:p>
          <a:p>
            <a:pPr marL="38100" algn="just">
              <a:lnSpc>
                <a:spcPct val="90000"/>
              </a:lnSpc>
              <a:spcBef>
                <a:spcPts val="1400"/>
              </a:spcBef>
              <a:buClr>
                <a:schemeClr val="dk2"/>
              </a:buClr>
              <a:buSzPts val="1200"/>
            </a:pPr>
            <a:r>
              <a:rPr lang="hu" sz="1500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  <a:r>
              <a:rPr lang="hu-HU" sz="1500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Bálint Analitika Ltd.</a:t>
            </a:r>
            <a:endParaRPr lang="hu-HU" sz="1100" dirty="0"/>
          </a:p>
          <a:p>
            <a:pPr marL="182563" marR="0" lvl="0" indent="-144463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 pitchFamily="34" charset="0"/>
              <a:buChar char="•"/>
            </a:pPr>
            <a:r>
              <a:rPr lang="hu" sz="15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Partners:   	</a:t>
            </a:r>
            <a:r>
              <a:rPr lang="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Expodom Ltd. </a:t>
            </a:r>
            <a:endParaRPr sz="1100" dirty="0" smtClean="0"/>
          </a:p>
          <a:p>
            <a:pPr marL="3810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hu" sz="15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r>
              <a:rPr lang="hu" sz="15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ppearances so far: Budapest Water Summit: 15-17 October 2019, Aquatech Amsterdam:  5-8 November 2019</a:t>
            </a:r>
            <a:endParaRPr sz="1500" b="1" dirty="0" smtClean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500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500" b="1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500" b="1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500" b="1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500" b="1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889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500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1607884" y="150432"/>
            <a:ext cx="5643246" cy="66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ts val="2600"/>
              <a:buNone/>
            </a:pPr>
            <a:r>
              <a:rPr lang="hu" sz="2000" b="1" dirty="0" smtClean="0">
                <a:solidFill>
                  <a:srgbClr val="005390"/>
                </a:solidFill>
              </a:rPr>
              <a:t>Patrons, sponsors and partners</a:t>
            </a:r>
            <a:endParaRPr sz="2000" b="1" dirty="0">
              <a:solidFill>
                <a:srgbClr val="005390"/>
              </a:solidFill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904" y="3297761"/>
            <a:ext cx="582618" cy="55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9212" y="2322710"/>
            <a:ext cx="1246127" cy="52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604" y="253622"/>
            <a:ext cx="1373190" cy="87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1120" y="3752594"/>
            <a:ext cx="782511" cy="20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1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99295" y="4102190"/>
            <a:ext cx="666528" cy="73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/>
          <p:cNvPicPr/>
          <p:nvPr/>
        </p:nvPicPr>
        <p:blipFill rotWithShape="1">
          <a:blip r:embed="rId8"/>
          <a:srcRect l="7936" t="8465" r="69742" b="80423"/>
          <a:stretch/>
        </p:blipFill>
        <p:spPr bwMode="auto">
          <a:xfrm>
            <a:off x="6149464" y="2897711"/>
            <a:ext cx="1285875" cy="400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4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1979712" y="335981"/>
            <a:ext cx="5400600" cy="50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ts val="2400"/>
              <a:buNone/>
            </a:pPr>
            <a:r>
              <a:rPr lang="hu" sz="2000" b="1" dirty="0" smtClean="0">
                <a:solidFill>
                  <a:srgbClr val="005390"/>
                </a:solidFill>
              </a:rPr>
              <a:t>Short image films from earlier editions</a:t>
            </a:r>
            <a:endParaRPr sz="2000" b="1" dirty="0">
              <a:solidFill>
                <a:srgbClr val="005390"/>
              </a:solidFill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705902"/>
            <a:ext cx="4224469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/>
        </p:nvSpPr>
        <p:spPr>
          <a:xfrm>
            <a:off x="2681790" y="1376649"/>
            <a:ext cx="19982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 mp</a:t>
            </a:r>
            <a:endParaRPr sz="1100"/>
          </a:p>
        </p:txBody>
      </p:sp>
      <p:sp>
        <p:nvSpPr>
          <p:cNvPr id="199" name="Google Shape;199;p30"/>
          <p:cNvSpPr txBox="1"/>
          <p:nvPr/>
        </p:nvSpPr>
        <p:spPr>
          <a:xfrm>
            <a:off x="6888292" y="1329612"/>
            <a:ext cx="19982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 perc</a:t>
            </a:r>
            <a:endParaRPr sz="1100"/>
          </a:p>
        </p:txBody>
      </p:sp>
      <p:pic>
        <p:nvPicPr>
          <p:cNvPr id="200" name="Google Shape;20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2" y="288056"/>
            <a:ext cx="802686" cy="80268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/>
        </p:nvSpPr>
        <p:spPr>
          <a:xfrm>
            <a:off x="5869578" y="1680157"/>
            <a:ext cx="2582306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u="sng" dirty="0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https://youtu.be/rGgT8hke4Mk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" name="Google Shape;161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2846" y="3849190"/>
            <a:ext cx="691305" cy="76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1031966" y="167640"/>
            <a:ext cx="7132320" cy="66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ts val="2400"/>
              <a:buNone/>
            </a:pPr>
            <a:r>
              <a:rPr lang="hu" sz="2000" b="1" dirty="0" smtClean="0">
                <a:solidFill>
                  <a:srgbClr val="005390"/>
                </a:solidFill>
              </a:rPr>
              <a:t>Image and leaflet (English and Hungarian)</a:t>
            </a:r>
            <a:br>
              <a:rPr lang="hu" sz="2000" b="1" dirty="0" smtClean="0">
                <a:solidFill>
                  <a:srgbClr val="005390"/>
                </a:solidFill>
              </a:rPr>
            </a:br>
            <a:r>
              <a:rPr lang="hu" sz="2000" b="1" dirty="0" smtClean="0">
                <a:solidFill>
                  <a:srgbClr val="005390"/>
                </a:solidFill>
              </a:rPr>
              <a:t>Catalogue and magazine attachment</a:t>
            </a:r>
            <a:endParaRPr sz="2000" b="1" dirty="0">
              <a:solidFill>
                <a:srgbClr val="005390"/>
              </a:solidFill>
            </a:endParaRPr>
          </a:p>
        </p:txBody>
      </p:sp>
      <p:pic>
        <p:nvPicPr>
          <p:cNvPr id="207" name="Google Shape;207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685" t="11062" r="24141" b="8739"/>
          <a:stretch/>
        </p:blipFill>
        <p:spPr>
          <a:xfrm>
            <a:off x="178313" y="834307"/>
            <a:ext cx="4098114" cy="313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 rotWithShape="1">
          <a:blip r:embed="rId4">
            <a:alphaModFix/>
          </a:blip>
          <a:srcRect l="5761" t="12995" r="24977" b="7216"/>
          <a:stretch/>
        </p:blipFill>
        <p:spPr>
          <a:xfrm>
            <a:off x="3826875" y="1266245"/>
            <a:ext cx="5317125" cy="370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3423843" y="0"/>
            <a:ext cx="2469697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ts val="2400"/>
              <a:buNone/>
            </a:pPr>
            <a:r>
              <a:rPr lang="hu" sz="2000" b="1" dirty="0" smtClean="0">
                <a:solidFill>
                  <a:srgbClr val="005390"/>
                </a:solidFill>
              </a:rPr>
              <a:t>Aims of the Expo</a:t>
            </a:r>
            <a:endParaRPr sz="1050" dirty="0"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824265" y="626938"/>
            <a:ext cx="7668852" cy="222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" lvl="0" indent="0">
              <a:spcBef>
                <a:spcPts val="0"/>
              </a:spcBef>
              <a:buNone/>
            </a:pPr>
            <a:r>
              <a:rPr lang="hu" sz="1400" b="1" dirty="0" smtClean="0">
                <a:solidFill>
                  <a:srgbClr val="005390"/>
                </a:solidFill>
              </a:rPr>
              <a:t>Our main aim is to elevate ÖKOINDUSTRIA to a higher international level and steer the focus on the environmental issues in the </a:t>
            </a:r>
            <a:r>
              <a:rPr lang="en-US" sz="1400" b="1" dirty="0">
                <a:solidFill>
                  <a:srgbClr val="005390"/>
                </a:solidFill>
              </a:rPr>
              <a:t>Central and Eastern European region</a:t>
            </a:r>
            <a:endParaRPr lang="hu" sz="1400" b="1" dirty="0" smtClean="0">
              <a:solidFill>
                <a:srgbClr val="005390"/>
              </a:solidFill>
            </a:endParaRPr>
          </a:p>
          <a:p>
            <a:pPr marL="38100" lvl="0" indent="0">
              <a:buSzPts val="1000"/>
              <a:buNone/>
            </a:pPr>
            <a:r>
              <a:rPr lang="hu" sz="1200" b="1" dirty="0" smtClean="0"/>
              <a:t>During the three days of the event p</a:t>
            </a:r>
            <a:r>
              <a:rPr lang="en-US" sz="1200" b="1" dirty="0" err="1" smtClean="0"/>
              <a:t>rovid</a:t>
            </a:r>
            <a:r>
              <a:rPr lang="hu-HU" sz="1200" b="1" dirty="0" smtClean="0"/>
              <a:t>ing</a:t>
            </a:r>
            <a:r>
              <a:rPr lang="en-US" sz="1200" b="1" dirty="0" smtClean="0"/>
              <a:t> </a:t>
            </a:r>
            <a:r>
              <a:rPr lang="en-US" sz="1200" b="1" dirty="0"/>
              <a:t>a platform </a:t>
            </a:r>
            <a:r>
              <a:rPr lang="hu-HU" sz="1200" b="1" dirty="0" err="1" smtClean="0"/>
              <a:t>to</a:t>
            </a:r>
            <a:endParaRPr lang="hu-HU" sz="1200" b="1" dirty="0" smtClean="0"/>
          </a:p>
          <a:p>
            <a:pPr marL="209550" indent="-1714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</a:pPr>
            <a:r>
              <a:rPr lang="hu" sz="1200" dirty="0" smtClean="0"/>
              <a:t>strengthen the Carpathian Basin cooperation by crossborder projects</a:t>
            </a:r>
          </a:p>
          <a:p>
            <a:pPr marL="2032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hu" sz="1200" dirty="0" smtClean="0"/>
              <a:t>HIGHLIGHT: keynote speakers from outstanding actors of the industry and invite a COUNTRY OF HONOUR to share knowledge, boost communication and debates about the most actual questions </a:t>
            </a:r>
            <a:endParaRPr sz="1200" dirty="0"/>
          </a:p>
          <a:p>
            <a:pPr marL="203200" lvl="0" indent="-165100">
              <a:lnSpc>
                <a:spcPct val="100000"/>
              </a:lnSpc>
              <a:spcBef>
                <a:spcPts val="0"/>
              </a:spcBef>
              <a:buSzPts val="1000"/>
              <a:buFont typeface="Courier New"/>
              <a:buChar char="o"/>
            </a:pPr>
            <a:r>
              <a:rPr lang="en-US" sz="1200" dirty="0" smtClean="0"/>
              <a:t>meet</a:t>
            </a:r>
            <a:r>
              <a:rPr lang="hu-HU" sz="1200" dirty="0" smtClean="0"/>
              <a:t> and </a:t>
            </a:r>
            <a:r>
              <a:rPr lang="en-US" sz="1200" dirty="0" smtClean="0"/>
              <a:t>exchange </a:t>
            </a:r>
            <a:r>
              <a:rPr lang="en-US" sz="1200" dirty="0"/>
              <a:t>experience </a:t>
            </a:r>
            <a:r>
              <a:rPr lang="hu-HU" sz="1200" dirty="0" smtClean="0"/>
              <a:t>for </a:t>
            </a:r>
            <a:r>
              <a:rPr lang="en-US" sz="1200" dirty="0" smtClean="0"/>
              <a:t>decision </a:t>
            </a:r>
            <a:r>
              <a:rPr lang="en-US" sz="1200" dirty="0"/>
              <a:t>makers and </a:t>
            </a:r>
            <a:r>
              <a:rPr lang="en-US" sz="1200" dirty="0" smtClean="0"/>
              <a:t>project-holders</a:t>
            </a:r>
            <a:r>
              <a:rPr lang="hu-HU" sz="1200" dirty="0" smtClean="0"/>
              <a:t> </a:t>
            </a:r>
            <a:r>
              <a:rPr lang="hu-HU" sz="1200" dirty="0" err="1" smtClean="0"/>
              <a:t>about</a:t>
            </a:r>
            <a:r>
              <a:rPr lang="hu-HU" sz="1200" dirty="0" smtClean="0"/>
              <a:t> </a:t>
            </a:r>
            <a:r>
              <a:rPr lang="en-US" sz="1200" dirty="0" smtClean="0"/>
              <a:t>the </a:t>
            </a:r>
            <a:r>
              <a:rPr lang="en-US" sz="1200" dirty="0"/>
              <a:t>latest state-of-the-art </a:t>
            </a:r>
            <a:r>
              <a:rPr lang="en-US" sz="1200" dirty="0" smtClean="0"/>
              <a:t>technologies</a:t>
            </a:r>
            <a:r>
              <a:rPr lang="hu-HU" sz="1200" dirty="0" smtClean="0"/>
              <a:t> and </a:t>
            </a:r>
            <a:r>
              <a:rPr lang="hu-HU" sz="1200" dirty="0" err="1" smtClean="0"/>
              <a:t>eco</a:t>
            </a:r>
            <a:r>
              <a:rPr lang="en-US" sz="1200" dirty="0" smtClean="0"/>
              <a:t>innovations</a:t>
            </a:r>
            <a:r>
              <a:rPr lang="hu-HU" sz="1200" dirty="0" smtClean="0"/>
              <a:t>, </a:t>
            </a:r>
            <a:r>
              <a:rPr lang="hu-HU" sz="1200" dirty="0" err="1" smtClean="0"/>
              <a:t>cooperations</a:t>
            </a:r>
            <a:r>
              <a:rPr lang="hu-HU" sz="1200" dirty="0" smtClean="0"/>
              <a:t> and </a:t>
            </a:r>
            <a:r>
              <a:rPr lang="hu-HU" sz="1200" dirty="0" err="1" smtClean="0"/>
              <a:t>investing</a:t>
            </a:r>
            <a:r>
              <a:rPr lang="hu-HU" sz="1200" dirty="0" smtClean="0"/>
              <a:t> </a:t>
            </a:r>
            <a:r>
              <a:rPr lang="hu-HU" sz="1200" dirty="0" err="1" smtClean="0"/>
              <a:t>opportunities</a:t>
            </a:r>
            <a:r>
              <a:rPr lang="hu-HU" sz="1200" dirty="0" smtClean="0"/>
              <a:t>,</a:t>
            </a:r>
            <a:r>
              <a:rPr lang="en-US" sz="1200" dirty="0" smtClean="0"/>
              <a:t> </a:t>
            </a:r>
            <a:r>
              <a:rPr lang="en-US" sz="1200" dirty="0"/>
              <a:t>trends in the regional environmental industry </a:t>
            </a:r>
            <a:r>
              <a:rPr lang="en-US" sz="1200" dirty="0" smtClean="0"/>
              <a:t>market</a:t>
            </a:r>
            <a:endParaRPr sz="1100" dirty="0"/>
          </a:p>
          <a:p>
            <a:pPr marL="2032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hu-HU" sz="1200" dirty="0" err="1" smtClean="0"/>
              <a:t>enhance</a:t>
            </a:r>
            <a:r>
              <a:rPr lang="hu-HU" sz="1200" dirty="0" smtClean="0"/>
              <a:t> </a:t>
            </a:r>
            <a:r>
              <a:rPr lang="hu-HU" sz="1200" dirty="0" err="1" smtClean="0"/>
              <a:t>professional</a:t>
            </a:r>
            <a:r>
              <a:rPr lang="hu-HU" sz="1200" dirty="0" smtClean="0"/>
              <a:t> </a:t>
            </a:r>
            <a:r>
              <a:rPr lang="hu-HU" sz="1200" dirty="0" err="1" smtClean="0"/>
              <a:t>networking</a:t>
            </a:r>
            <a:r>
              <a:rPr lang="hu-HU" sz="1200" dirty="0" smtClean="0"/>
              <a:t>.</a:t>
            </a:r>
            <a:r>
              <a:rPr lang="hu" sz="1200" dirty="0" smtClean="0"/>
              <a:t> </a:t>
            </a:r>
          </a:p>
          <a:p>
            <a:pPr marL="2032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</a:pPr>
            <a:endParaRPr lang="hu" sz="1200" dirty="0"/>
          </a:p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100" dirty="0"/>
          </a:p>
        </p:txBody>
      </p:sp>
      <p:pic>
        <p:nvPicPr>
          <p:cNvPr id="4" name="Google Shape;16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7909" y="3944984"/>
            <a:ext cx="659371" cy="73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395" y="3543283"/>
            <a:ext cx="996783" cy="9406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1372903" y="2920609"/>
            <a:ext cx="63207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0" lvl="0" indent="-165100" algn="ctr">
              <a:buSzPts val="1200"/>
            </a:pPr>
            <a:r>
              <a:rPr lang="hu-HU" sz="1200" b="1" dirty="0" smtClean="0">
                <a:solidFill>
                  <a:schemeClr val="accent3"/>
                </a:solidFill>
              </a:rPr>
              <a:t>DRAFT DAILY PROGRAMME</a:t>
            </a:r>
          </a:p>
          <a:p>
            <a:pPr marL="203200" lvl="0" indent="-165100" algn="ctr">
              <a:buSzPts val="1200"/>
            </a:pPr>
            <a:r>
              <a:rPr lang="en-US" sz="1200" b="1" dirty="0" smtClean="0">
                <a:solidFill>
                  <a:schemeClr val="accent3"/>
                </a:solidFill>
              </a:rPr>
              <a:t>4 </a:t>
            </a:r>
            <a:r>
              <a:rPr lang="en-US" sz="1200" b="1" dirty="0">
                <a:solidFill>
                  <a:schemeClr val="accent3"/>
                </a:solidFill>
              </a:rPr>
              <a:t>November</a:t>
            </a:r>
            <a:r>
              <a:rPr lang="en-US" sz="1200" dirty="0">
                <a:solidFill>
                  <a:schemeClr val="accent3"/>
                </a:solidFill>
              </a:rPr>
              <a:t>: business day; opening ceremony, international delegations, VIP innovation tours, award ceremonies (</a:t>
            </a:r>
            <a:r>
              <a:rPr lang="en-US" sz="1200" dirty="0" err="1">
                <a:solidFill>
                  <a:schemeClr val="accent3"/>
                </a:solidFill>
              </a:rPr>
              <a:t>incl.ÖKOINDUSTRIA</a:t>
            </a:r>
            <a:r>
              <a:rPr lang="en-US" sz="1200" dirty="0">
                <a:solidFill>
                  <a:schemeClr val="accent3"/>
                </a:solidFill>
              </a:rPr>
              <a:t> Grand Prize), reception for the exhibitors and the invited persons</a:t>
            </a:r>
          </a:p>
          <a:p>
            <a:pPr marL="203200" lvl="0" indent="-165100" algn="ctr">
              <a:buSzPts val="1200"/>
            </a:pPr>
            <a:r>
              <a:rPr lang="en-US" sz="1200" b="1" dirty="0">
                <a:solidFill>
                  <a:schemeClr val="accent5"/>
                </a:solidFill>
              </a:rPr>
              <a:t>5 November: </a:t>
            </a:r>
            <a:r>
              <a:rPr lang="en-US" sz="1050" dirty="0">
                <a:solidFill>
                  <a:schemeClr val="accent5"/>
                </a:solidFill>
              </a:rPr>
              <a:t>open</a:t>
            </a:r>
            <a:r>
              <a:rPr lang="en-US" sz="1200" dirty="0">
                <a:solidFill>
                  <a:schemeClr val="accent5"/>
                </a:solidFill>
              </a:rPr>
              <a:t> for business and public</a:t>
            </a:r>
          </a:p>
          <a:p>
            <a:pPr marL="203200" indent="-165100" algn="ctr">
              <a:buSzPts val="1200"/>
            </a:pPr>
            <a:r>
              <a:rPr lang="en-US" sz="1200" b="1" dirty="0">
                <a:solidFill>
                  <a:srgbClr val="00B050"/>
                </a:solidFill>
              </a:rPr>
              <a:t>6 November: </a:t>
            </a:r>
            <a:r>
              <a:rPr lang="en-US" sz="1200" dirty="0">
                <a:solidFill>
                  <a:srgbClr val="00B050"/>
                </a:solidFill>
              </a:rPr>
              <a:t>open day also for schools, career opportunities for the next generations, special programs of raising </a:t>
            </a:r>
            <a:r>
              <a:rPr lang="en-US" sz="1200" dirty="0" err="1">
                <a:solidFill>
                  <a:srgbClr val="00B050"/>
                </a:solidFill>
              </a:rPr>
              <a:t>awarness</a:t>
            </a:r>
            <a:r>
              <a:rPr lang="en-US" sz="1200" dirty="0">
                <a:solidFill>
                  <a:srgbClr val="00B050"/>
                </a:solidFill>
              </a:rPr>
              <a:t> of environmental protection will be focusing on teachers, professors  and university students as </a:t>
            </a:r>
            <a:r>
              <a:rPr lang="en-US" sz="1200" dirty="0" smtClean="0">
                <a:solidFill>
                  <a:srgbClr val="00B050"/>
                </a:solidFill>
              </a:rPr>
              <a:t>well</a:t>
            </a:r>
            <a:endParaRPr lang="hu-HU" sz="1200" b="1" dirty="0" smtClean="0">
              <a:solidFill>
                <a:schemeClr val="accent3"/>
              </a:solidFill>
            </a:endParaRPr>
          </a:p>
          <a:p>
            <a:pPr algn="ctr"/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5631846" y="170653"/>
            <a:ext cx="3512154" cy="67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ts val="2700"/>
              <a:buNone/>
            </a:pPr>
            <a:r>
              <a:rPr lang="hu" sz="2000" b="1" dirty="0" smtClean="0">
                <a:solidFill>
                  <a:srgbClr val="005390"/>
                </a:solidFill>
              </a:rPr>
              <a:t>Exhibition sectors</a:t>
            </a:r>
            <a:endParaRPr sz="2000" b="1" dirty="0">
              <a:solidFill>
                <a:srgbClr val="005390"/>
              </a:solidFill>
            </a:endParaRPr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4490936" y="1117803"/>
            <a:ext cx="4104456" cy="30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indent="-165100">
              <a:lnSpc>
                <a:spcPct val="150000"/>
              </a:lnSpc>
              <a:spcBef>
                <a:spcPts val="0"/>
              </a:spcBef>
              <a:buSzPts val="1200"/>
            </a:pPr>
            <a:r>
              <a:rPr lang="hu-HU" dirty="0" smtClean="0"/>
              <a:t>W</a:t>
            </a:r>
            <a:r>
              <a:rPr lang="en-US" dirty="0" err="1" smtClean="0"/>
              <a:t>ater</a:t>
            </a:r>
            <a:r>
              <a:rPr lang="en-US" dirty="0" smtClean="0"/>
              <a:t>- </a:t>
            </a:r>
            <a:r>
              <a:rPr lang="en-US" dirty="0"/>
              <a:t>and waste water treatment</a:t>
            </a:r>
          </a:p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hu-HU" dirty="0" err="1" smtClean="0"/>
              <a:t>E-mobility</a:t>
            </a:r>
            <a:r>
              <a:rPr lang="hu-HU" dirty="0" smtClean="0"/>
              <a:t> (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coooperation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smtClean="0">
                <a:hlinkClick r:id="rId3"/>
              </a:rPr>
              <a:t>IFKA</a:t>
            </a:r>
            <a:r>
              <a:rPr lang="hu-HU" dirty="0" smtClean="0"/>
              <a:t>)</a:t>
            </a:r>
            <a:endParaRPr dirty="0"/>
          </a:p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hu" dirty="0" smtClean="0"/>
              <a:t>Climate, air-, noise-, and vibration </a:t>
            </a:r>
          </a:p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hu-HU" dirty="0" smtClean="0"/>
              <a:t>W</a:t>
            </a:r>
            <a:r>
              <a:rPr lang="hu" dirty="0" smtClean="0"/>
              <a:t>aste management</a:t>
            </a:r>
            <a:endParaRPr dirty="0"/>
          </a:p>
          <a:p>
            <a:pPr marL="203200" lvl="0" indent="-165100">
              <a:lnSpc>
                <a:spcPct val="150000"/>
              </a:lnSpc>
              <a:spcBef>
                <a:spcPts val="0"/>
              </a:spcBef>
              <a:buSzPts val="1200"/>
            </a:pPr>
            <a:r>
              <a:rPr lang="hu-HU" dirty="0" smtClean="0"/>
              <a:t>A</a:t>
            </a:r>
            <a:r>
              <a:rPr lang="hu" dirty="0" smtClean="0"/>
              <a:t>wareness raising, Media</a:t>
            </a:r>
            <a:endParaRPr dirty="0"/>
          </a:p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hu-HU" dirty="0" smtClean="0"/>
              <a:t>R</a:t>
            </a:r>
            <a:r>
              <a:rPr lang="hu" dirty="0" smtClean="0"/>
              <a:t>enewable energy</a:t>
            </a:r>
          </a:p>
          <a:p>
            <a:pPr marL="203200" indent="-165100">
              <a:lnSpc>
                <a:spcPct val="150000"/>
              </a:lnSpc>
              <a:spcBef>
                <a:spcPts val="0"/>
              </a:spcBef>
              <a:buSzPts val="1200"/>
            </a:pPr>
            <a:r>
              <a:rPr lang="en-US" dirty="0"/>
              <a:t>Governmental bodies (ministries, </a:t>
            </a:r>
            <a:r>
              <a:rPr lang="en-US" dirty="0" err="1" smtClean="0"/>
              <a:t>embass</a:t>
            </a:r>
            <a:r>
              <a:rPr lang="hu-HU" dirty="0" err="1" smtClean="0"/>
              <a:t>ie</a:t>
            </a:r>
            <a:r>
              <a:rPr lang="en-US" dirty="0" smtClean="0"/>
              <a:t>s</a:t>
            </a:r>
            <a:r>
              <a:rPr lang="en-US" dirty="0"/>
              <a:t>)</a:t>
            </a:r>
          </a:p>
          <a:p>
            <a:pPr marL="203200" lvl="0" indent="-165100">
              <a:lnSpc>
                <a:spcPct val="150000"/>
              </a:lnSpc>
              <a:spcBef>
                <a:spcPts val="0"/>
              </a:spcBef>
              <a:buSzPts val="1200"/>
            </a:pPr>
            <a:r>
              <a:rPr lang="en-US" dirty="0"/>
              <a:t>NGOs (national parks, </a:t>
            </a:r>
            <a:r>
              <a:rPr lang="hu-HU" dirty="0" smtClean="0"/>
              <a:t>trade </a:t>
            </a:r>
            <a:r>
              <a:rPr lang="hu-HU" dirty="0" err="1" smtClean="0"/>
              <a:t>associations</a:t>
            </a:r>
            <a:r>
              <a:rPr lang="hu-HU" dirty="0" smtClean="0"/>
              <a:t>, </a:t>
            </a:r>
            <a:r>
              <a:rPr lang="en-US" dirty="0" smtClean="0"/>
              <a:t>civil </a:t>
            </a:r>
            <a:r>
              <a:rPr lang="en-US" dirty="0" err="1"/>
              <a:t>organisations</a:t>
            </a:r>
            <a:r>
              <a:rPr lang="en-US" dirty="0"/>
              <a:t>)</a:t>
            </a:r>
          </a:p>
          <a:p>
            <a:pPr marL="20320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endParaRPr dirty="0"/>
          </a:p>
        </p:txBody>
      </p:sp>
      <p:pic>
        <p:nvPicPr>
          <p:cNvPr id="237" name="Google Shape;23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32" y="3730443"/>
            <a:ext cx="1080120" cy="121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7411" y="-16923"/>
            <a:ext cx="950774" cy="107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12580" y="340221"/>
            <a:ext cx="1010245" cy="113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7957" y="-13765"/>
            <a:ext cx="994227" cy="111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60166" y="3294340"/>
            <a:ext cx="1030770" cy="11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75570" y="3808126"/>
            <a:ext cx="942132" cy="106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03928" y="-13765"/>
            <a:ext cx="926050" cy="104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9518" y="3874634"/>
            <a:ext cx="1040014" cy="117099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 txBox="1"/>
          <p:nvPr/>
        </p:nvSpPr>
        <p:spPr>
          <a:xfrm>
            <a:off x="488830" y="1117088"/>
            <a:ext cx="3741147" cy="292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marR="0" lvl="0" indent="-165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hu-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C</a:t>
            </a:r>
            <a:r>
              <a:rPr lang="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ircular economy, brownfield industry, waste management</a:t>
            </a:r>
            <a:endParaRPr sz="1100" dirty="0"/>
          </a:p>
          <a:p>
            <a:pPr marL="203200" marR="0" lvl="0" indent="-1651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hu-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E</a:t>
            </a:r>
            <a:r>
              <a:rPr lang="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coinnovations in Hungary, start-up market, ”green” job fair (</a:t>
            </a:r>
            <a:r>
              <a:rPr lang="hu" sz="1200" b="1" dirty="0" smtClean="0">
                <a:solidFill>
                  <a:schemeClr val="dk2"/>
                </a:solidFill>
                <a:latin typeface="+mn-lt"/>
                <a:ea typeface="Corbel"/>
                <a:cs typeface="Corbel"/>
                <a:sym typeface="Corbel"/>
              </a:rPr>
              <a:t>GINOP-5.3.5-18-2018-00020</a:t>
            </a:r>
            <a:r>
              <a:rPr lang="hu" sz="15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1500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03200" marR="0" lvl="0" indent="-1651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hu-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</a:t>
            </a:r>
            <a:r>
              <a:rPr lang="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reen mobility, energy efficiency, renewable energy </a:t>
            </a:r>
            <a:endParaRPr sz="1100" dirty="0"/>
          </a:p>
          <a:p>
            <a:pPr marL="203200" marR="0" lvl="0" indent="-1651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hu-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</a:t>
            </a:r>
            <a:r>
              <a:rPr lang="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rotection of fresh waters, water- and waste water treatment</a:t>
            </a:r>
            <a:endParaRPr sz="1100" dirty="0"/>
          </a:p>
          <a:p>
            <a:pPr marL="203200" marR="0" lvl="0" indent="-1651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hu-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R</a:t>
            </a:r>
            <a:r>
              <a:rPr lang="hu" sz="1500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aising awareness, education for sustainability.</a:t>
            </a:r>
            <a:endParaRPr sz="1100" dirty="0"/>
          </a:p>
          <a:p>
            <a:pPr marL="203200" marR="0" lvl="0" indent="-889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500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1187334" y="170653"/>
            <a:ext cx="3564396" cy="69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ts val="2600"/>
              <a:buFont typeface="Arial"/>
              <a:buNone/>
            </a:pPr>
            <a:r>
              <a:rPr lang="hu" sz="2000" b="1" dirty="0" smtClean="0">
                <a:solidFill>
                  <a:srgbClr val="005390"/>
                </a:solidFill>
                <a:latin typeface="Corbel"/>
                <a:ea typeface="Corbel"/>
                <a:cs typeface="Corbel"/>
                <a:sym typeface="Corbel"/>
              </a:rPr>
              <a:t>Thematic scopes</a:t>
            </a:r>
            <a:endParaRPr sz="2000" b="1" dirty="0">
              <a:solidFill>
                <a:srgbClr val="00539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2232550" y="186944"/>
            <a:ext cx="7132320" cy="92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buClr>
                <a:srgbClr val="005390"/>
              </a:buClr>
              <a:buSzPts val="2400"/>
            </a:pPr>
            <a:r>
              <a:rPr lang="hu" sz="2000" b="1" dirty="0">
                <a:solidFill>
                  <a:srgbClr val="005390"/>
                </a:solidFill>
              </a:rPr>
              <a:t>T</a:t>
            </a:r>
            <a:r>
              <a:rPr lang="hu" sz="2000" b="1" dirty="0" smtClean="0">
                <a:solidFill>
                  <a:srgbClr val="005390"/>
                </a:solidFill>
              </a:rPr>
              <a:t>arget groups- exhibitors and visitors</a:t>
            </a:r>
            <a:endParaRPr sz="1050" dirty="0"/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1"/>
          </p:nvPr>
        </p:nvSpPr>
        <p:spPr>
          <a:xfrm>
            <a:off x="1005840" y="1420630"/>
            <a:ext cx="7132320" cy="30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lvl="0" indent="-1651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"/>
              <a:buChar char="▪"/>
            </a:pPr>
            <a:r>
              <a:rPr lang="hu" sz="1400" dirty="0" smtClean="0"/>
              <a:t>Hungarian environmental companies, organisations</a:t>
            </a:r>
          </a:p>
          <a:p>
            <a:pPr marL="203200" lvl="0" indent="-1651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"/>
              <a:buChar char="▪"/>
            </a:pPr>
            <a:endParaRPr lang="hu" sz="1400" dirty="0"/>
          </a:p>
          <a:p>
            <a:pPr marL="203200" lvl="0" indent="-1651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"/>
              <a:buChar char="▪"/>
            </a:pPr>
            <a:r>
              <a:rPr lang="hu" sz="1400" dirty="0" smtClean="0"/>
              <a:t>International environmental companies, governmental and non-governmental organisations (Embassies of Netherlands, India, USA, UK, Canada)</a:t>
            </a:r>
          </a:p>
          <a:p>
            <a:pPr marL="203200" lvl="0" indent="-1651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"/>
              <a:buChar char="▪"/>
            </a:pPr>
            <a:endParaRPr lang="hu" sz="1400" dirty="0"/>
          </a:p>
          <a:p>
            <a:pPr marL="203200" lvl="0" indent="-1651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"/>
              <a:buChar char="▪"/>
            </a:pPr>
            <a:r>
              <a:rPr lang="hu-HU" sz="1400" dirty="0" err="1" smtClean="0"/>
              <a:t>Leaders</a:t>
            </a:r>
            <a:r>
              <a:rPr lang="hu-HU" sz="1400" dirty="0" smtClean="0"/>
              <a:t>/</a:t>
            </a:r>
            <a:r>
              <a:rPr lang="hu-HU" sz="1400" dirty="0" err="1" smtClean="0"/>
              <a:t>representatives</a:t>
            </a:r>
            <a:r>
              <a:rPr lang="hu-HU" sz="1400" dirty="0" smtClean="0"/>
              <a:t> of </a:t>
            </a:r>
            <a:r>
              <a:rPr lang="hu-HU" sz="1400" dirty="0" err="1" smtClean="0"/>
              <a:t>international</a:t>
            </a:r>
            <a:r>
              <a:rPr lang="hu-HU" sz="1400" dirty="0" smtClean="0"/>
              <a:t> </a:t>
            </a:r>
            <a:r>
              <a:rPr lang="hu-HU" sz="1400" dirty="0" err="1" smtClean="0"/>
              <a:t>organisations</a:t>
            </a:r>
            <a:endParaRPr sz="1400" dirty="0"/>
          </a:p>
          <a:p>
            <a:pPr marL="203200" lvl="0" indent="-1651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800"/>
              <a:buChar char="▪"/>
            </a:pPr>
            <a:r>
              <a:rPr lang="hu" sz="1400" dirty="0" smtClean="0"/>
              <a:t>Ministries, municipalities</a:t>
            </a:r>
            <a:endParaRPr sz="1400" dirty="0"/>
          </a:p>
          <a:p>
            <a:pPr marL="203200" lvl="0" indent="-1651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800"/>
              <a:buChar char="▪"/>
            </a:pPr>
            <a:r>
              <a:rPr lang="hu-HU" sz="1400" dirty="0" smtClean="0"/>
              <a:t>Civil </a:t>
            </a:r>
            <a:r>
              <a:rPr lang="hu-HU" sz="1400" dirty="0" err="1" smtClean="0"/>
              <a:t>organisations</a:t>
            </a:r>
            <a:endParaRPr sz="1400" dirty="0"/>
          </a:p>
          <a:p>
            <a:pPr marL="203200" lvl="0" indent="-1651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800"/>
              <a:buChar char="▪"/>
            </a:pPr>
            <a:r>
              <a:rPr lang="hu" sz="1400" dirty="0" smtClean="0"/>
              <a:t>Universities and colleges offering education and diploma for environmental engineers</a:t>
            </a:r>
          </a:p>
          <a:p>
            <a:pPr marL="203200" lvl="0" indent="-1651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800"/>
              <a:buChar char="▪"/>
            </a:pPr>
            <a:r>
              <a:rPr lang="hu" sz="1400" dirty="0" smtClean="0"/>
              <a:t>Companies offering carreers in green industry</a:t>
            </a:r>
            <a:endParaRPr sz="1400" dirty="0"/>
          </a:p>
          <a:p>
            <a:pPr marL="203200" lvl="0" indent="-1651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800"/>
              <a:buChar char="▪"/>
            </a:pPr>
            <a:r>
              <a:rPr lang="hu-HU" sz="1400" dirty="0" err="1" smtClean="0"/>
              <a:t>Students</a:t>
            </a:r>
            <a:endParaRPr sz="1400" dirty="0"/>
          </a:p>
          <a:p>
            <a:pPr marL="203200" lvl="0" indent="-1651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800"/>
              <a:buChar char="▪"/>
            </a:pPr>
            <a:r>
              <a:rPr lang="hu" sz="1400" dirty="0" smtClean="0"/>
              <a:t>Media</a:t>
            </a:r>
            <a:endParaRPr sz="1400" dirty="0"/>
          </a:p>
          <a:p>
            <a:pPr marL="203200" lvl="0" indent="-1651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800"/>
              <a:buChar char="▪"/>
            </a:pPr>
            <a:r>
              <a:rPr lang="hu" sz="1400" dirty="0" smtClean="0"/>
              <a:t>General public devoted to the environmental industry</a:t>
            </a:r>
            <a:endParaRPr sz="1400" dirty="0"/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084" y="-20538"/>
            <a:ext cx="1508466" cy="150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8160" y="4040778"/>
            <a:ext cx="709749" cy="79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ék sávos téma 16x9">
  <a:themeElements>
    <a:clrScheme name="Banded_Design_Blue">
      <a:dk1>
        <a:srgbClr val="404040"/>
      </a:dk1>
      <a:lt1>
        <a:srgbClr val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1123</Words>
  <Application>Microsoft Office PowerPoint</Application>
  <PresentationFormat>Diavetítés a képernyőre (16:9 oldalarány)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Corbel</vt:lpstr>
      <vt:lpstr>Courier New</vt:lpstr>
      <vt:lpstr>Noto Sans Symbols</vt:lpstr>
      <vt:lpstr>Simple Light</vt:lpstr>
      <vt:lpstr>Kék sávos téma 16x9</vt:lpstr>
      <vt:lpstr>ÖKOINDUSTRIA 2020</vt:lpstr>
      <vt:lpstr>Exhibition Info</vt:lpstr>
      <vt:lpstr>About the organizer HAEE (Hungarian Association of Environmental Enterprises)</vt:lpstr>
      <vt:lpstr>Patrons, sponsors and partners</vt:lpstr>
      <vt:lpstr>Short image films from earlier editions</vt:lpstr>
      <vt:lpstr>Image and leaflet (English and Hungarian) Catalogue and magazine attachment</vt:lpstr>
      <vt:lpstr>Aims of the Expo</vt:lpstr>
      <vt:lpstr>Exhibition sectors</vt:lpstr>
      <vt:lpstr>Target groups- exhibitors and visitors</vt:lpstr>
      <vt:lpstr>Side events under preparation - DRAFT</vt:lpstr>
      <vt:lpstr>ÖKOINDUSTRIA 2017</vt:lpstr>
      <vt:lpstr>Organising team </vt:lpstr>
      <vt:lpstr>„Spreading the word...-Advertising the expo”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ÖKOINDUSTRIA 2020</dc:title>
  <dc:creator>Istenes Anna</dc:creator>
  <cp:lastModifiedBy>Trade Assistant - KEV</cp:lastModifiedBy>
  <cp:revision>40</cp:revision>
  <cp:lastPrinted>2020-01-08T13:01:35Z</cp:lastPrinted>
  <dcterms:modified xsi:type="dcterms:W3CDTF">2020-02-03T07:30:47Z</dcterms:modified>
</cp:coreProperties>
</file>