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:notes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838200" y="365125"/>
            <a:ext cx="883563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838200" y="1825625"/>
            <a:ext cx="1098063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6" name="Google Shape;46;p6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1883" l="0" r="0" t="53679"/>
          <a:stretch/>
        </p:blipFill>
        <p:spPr>
          <a:xfrm>
            <a:off x="9659961" y="-94267"/>
            <a:ext cx="2532038" cy="140387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image" Target="../media/image12.gif"/><Relationship Id="rId22" Type="http://schemas.openxmlformats.org/officeDocument/2006/relationships/hyperlink" Target="http://www.uul.com.ua/about/members/#%D0%95%D0%A1%D0%9A%D0%90%20%D0%9A%D0%90%D0%9F%D0%86%D0%A2%D0%90%D0%9B" TargetMode="External"/><Relationship Id="rId21" Type="http://schemas.openxmlformats.org/officeDocument/2006/relationships/hyperlink" Target="http://www.uul.com.ua/about/members/#%D0%A2%D0%95%D0%9A%D0%9E%D0%9C-%D0%9B%D1%96%D0%B7%D0%B8%D0%BD%D0%B3" TargetMode="External"/><Relationship Id="rId24" Type="http://schemas.openxmlformats.org/officeDocument/2006/relationships/hyperlink" Target="http://www.uul.com.ua/about/members/#ulf" TargetMode="External"/><Relationship Id="rId23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hyperlink" Target="http://www.uul.com.ua/about/members/#pryvat" TargetMode="External"/><Relationship Id="rId9" Type="http://schemas.openxmlformats.org/officeDocument/2006/relationships/image" Target="../media/image2.gif"/><Relationship Id="rId26" Type="http://schemas.openxmlformats.org/officeDocument/2006/relationships/image" Target="../media/image15.png"/><Relationship Id="rId25" Type="http://schemas.openxmlformats.org/officeDocument/2006/relationships/image" Target="../media/image10.png"/><Relationship Id="rId28" Type="http://schemas.openxmlformats.org/officeDocument/2006/relationships/image" Target="../media/image13.png"/><Relationship Id="rId27" Type="http://schemas.openxmlformats.org/officeDocument/2006/relationships/image" Target="../media/image14.jpg"/><Relationship Id="rId5" Type="http://schemas.openxmlformats.org/officeDocument/2006/relationships/image" Target="../media/image4.jpg"/><Relationship Id="rId6" Type="http://schemas.openxmlformats.org/officeDocument/2006/relationships/hyperlink" Target="http://www.uul.com.ua/about/members/#advance" TargetMode="External"/><Relationship Id="rId29" Type="http://schemas.openxmlformats.org/officeDocument/2006/relationships/image" Target="../media/image16.jpg"/><Relationship Id="rId7" Type="http://schemas.openxmlformats.org/officeDocument/2006/relationships/image" Target="../media/image5.jpg"/><Relationship Id="rId8" Type="http://schemas.openxmlformats.org/officeDocument/2006/relationships/hyperlink" Target="http://www.uul.com.ua/about/members/#vab" TargetMode="External"/><Relationship Id="rId31" Type="http://schemas.openxmlformats.org/officeDocument/2006/relationships/image" Target="../media/image18.png"/><Relationship Id="rId30" Type="http://schemas.openxmlformats.org/officeDocument/2006/relationships/image" Target="../media/image17.png"/><Relationship Id="rId11" Type="http://schemas.openxmlformats.org/officeDocument/2006/relationships/image" Target="../media/image3.jpg"/><Relationship Id="rId10" Type="http://schemas.openxmlformats.org/officeDocument/2006/relationships/hyperlink" Target="http://www.uul.com.ua/about/members/#ilta" TargetMode="External"/><Relationship Id="rId32" Type="http://schemas.openxmlformats.org/officeDocument/2006/relationships/image" Target="../media/image19.jpg"/><Relationship Id="rId13" Type="http://schemas.openxmlformats.org/officeDocument/2006/relationships/image" Target="../media/image7.png"/><Relationship Id="rId12" Type="http://schemas.openxmlformats.org/officeDocument/2006/relationships/hyperlink" Target="http://www.uul.com.ua/about/members/#alpha_lizing" TargetMode="External"/><Relationship Id="rId15" Type="http://schemas.openxmlformats.org/officeDocument/2006/relationships/hyperlink" Target="http://www.uul.com.ua/about/members/#porsche" TargetMode="External"/><Relationship Id="rId14" Type="http://schemas.openxmlformats.org/officeDocument/2006/relationships/hyperlink" Target="http://www.uul.com.ua/about/members/#otp" TargetMode="External"/><Relationship Id="rId17" Type="http://schemas.openxmlformats.org/officeDocument/2006/relationships/hyperlink" Target="http://www.uul.com.ua/about/members/#scania" TargetMode="External"/><Relationship Id="rId16" Type="http://schemas.openxmlformats.org/officeDocument/2006/relationships/image" Target="../media/image6.gif"/><Relationship Id="rId19" Type="http://schemas.openxmlformats.org/officeDocument/2006/relationships/hyperlink" Target="http://www.uul.com.ua/about/members/#rla" TargetMode="External"/><Relationship Id="rId18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886713" y="1280160"/>
            <a:ext cx="10515600" cy="359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</a:pPr>
            <a:r>
              <a:rPr b="1" lang="uk-UA" sz="4800">
                <a:solidFill>
                  <a:schemeClr val="accent6"/>
                </a:solidFill>
              </a:rPr>
              <a:t>ЯК </a:t>
            </a:r>
            <a:r>
              <a:rPr b="1" lang="uk-UA" sz="4800">
                <a:solidFill>
                  <a:schemeClr val="accent6"/>
                </a:solidFill>
              </a:rPr>
              <a:t>ОБРАТИ НАДІЙНУ </a:t>
            </a:r>
            <a:br>
              <a:rPr b="1" lang="uk-UA" sz="4800">
                <a:solidFill>
                  <a:schemeClr val="accent6"/>
                </a:solidFill>
              </a:rPr>
            </a:br>
            <a:r>
              <a:rPr b="1" lang="uk-UA" sz="4800">
                <a:solidFill>
                  <a:schemeClr val="accent6"/>
                </a:solidFill>
              </a:rPr>
              <a:t>ЛІЗИНГОВУ</a:t>
            </a:r>
            <a:br>
              <a:rPr b="1" lang="uk-UA" sz="4800">
                <a:solidFill>
                  <a:schemeClr val="accent6"/>
                </a:solidFill>
              </a:rPr>
            </a:br>
            <a:r>
              <a:rPr b="1" lang="uk-UA" sz="4800">
                <a:solidFill>
                  <a:schemeClr val="accent6"/>
                </a:solidFill>
              </a:rPr>
              <a:t> КОМПАНІЮ</a:t>
            </a:r>
            <a:endParaRPr b="1" sz="4800">
              <a:solidFill>
                <a:schemeClr val="accent6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23392" y="5179046"/>
            <a:ext cx="5943663" cy="14046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None/>
            </a:pPr>
            <a:r>
              <a:rPr b="0" i="0" lang="uk-UA" sz="238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Марина Масіч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None/>
            </a:pPr>
            <a:r>
              <a:rPr b="0" i="0" lang="uk-UA" sz="238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Генеральний директор Асоціації «Українське об’єднання лізингодавців»</a:t>
            </a:r>
            <a:endParaRPr b="0" i="0" sz="2380" u="none" cap="none" strike="noStrik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838200" y="365125"/>
            <a:ext cx="883563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b="1" lang="uk-UA">
                <a:solidFill>
                  <a:schemeClr val="accent6"/>
                </a:solidFill>
              </a:rPr>
              <a:t>АНАЛІЗ КОМПАНІЇ</a:t>
            </a:r>
            <a:endParaRPr b="1">
              <a:solidFill>
                <a:schemeClr val="accent6"/>
              </a:solidFill>
            </a:endParaRPr>
          </a:p>
        </p:txBody>
      </p:sp>
      <p:grpSp>
        <p:nvGrpSpPr>
          <p:cNvPr id="96" name="Google Shape;96;p14"/>
          <p:cNvGrpSpPr/>
          <p:nvPr/>
        </p:nvGrpSpPr>
        <p:grpSpPr>
          <a:xfrm>
            <a:off x="-5292994" y="415261"/>
            <a:ext cx="17035186" cy="7298493"/>
            <a:chOff x="-6131194" y="-938051"/>
            <a:chExt cx="17035186" cy="7298493"/>
          </a:xfrm>
        </p:grpSpPr>
        <p:sp>
          <p:nvSpPr>
            <p:cNvPr id="97" name="Google Shape;97;p14"/>
            <p:cNvSpPr/>
            <p:nvPr/>
          </p:nvSpPr>
          <p:spPr>
            <a:xfrm>
              <a:off x="-6131194" y="-938051"/>
              <a:ext cx="7298493" cy="7298493"/>
            </a:xfrm>
            <a:prstGeom prst="blockArc">
              <a:avLst>
                <a:gd fmla="val 18900000" name="adj1"/>
                <a:gd fmla="val 2700000" name="adj2"/>
                <a:gd fmla="val 296" name="adj3"/>
              </a:avLst>
            </a:pr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510061" y="338790"/>
              <a:ext cx="10393930" cy="67801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510061" y="338790"/>
              <a:ext cx="10393930" cy="6780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381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Реєстрація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86301" y="254039"/>
              <a:ext cx="847519" cy="847519"/>
            </a:xfrm>
            <a:prstGeom prst="ellipse">
              <a:avLst/>
            </a:prstGeom>
            <a:solidFill>
              <a:schemeClr val="accent6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995908" y="1355489"/>
              <a:ext cx="9908084" cy="67801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995908" y="1355489"/>
              <a:ext cx="9908084" cy="6780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381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Ліцензія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572148" y="1270737"/>
              <a:ext cx="847519" cy="847519"/>
            </a:xfrm>
            <a:prstGeom prst="ellipse">
              <a:avLst/>
            </a:prstGeom>
            <a:solidFill>
              <a:schemeClr val="accent6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1145023" y="2372187"/>
              <a:ext cx="9758968" cy="67801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1145023" y="2372187"/>
              <a:ext cx="9758968" cy="6780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381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Досвід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721263" y="2287435"/>
              <a:ext cx="847519" cy="847519"/>
            </a:xfrm>
            <a:prstGeom prst="ellipse">
              <a:avLst/>
            </a:prstGeom>
            <a:solidFill>
              <a:schemeClr val="accent6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995908" y="3388885"/>
              <a:ext cx="9908084" cy="67801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 txBox="1"/>
            <p:nvPr/>
          </p:nvSpPr>
          <p:spPr>
            <a:xfrm>
              <a:off x="995908" y="3388885"/>
              <a:ext cx="9908084" cy="6780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381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Репутація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572148" y="3304133"/>
              <a:ext cx="847519" cy="847519"/>
            </a:xfrm>
            <a:prstGeom prst="ellipse">
              <a:avLst/>
            </a:prstGeom>
            <a:solidFill>
              <a:schemeClr val="accent6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510061" y="4405584"/>
              <a:ext cx="10393930" cy="67801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4"/>
            <p:cNvSpPr txBox="1"/>
            <p:nvPr/>
          </p:nvSpPr>
          <p:spPr>
            <a:xfrm>
              <a:off x="510061" y="4405584"/>
              <a:ext cx="10393930" cy="6780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381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uk-UA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Інформація про обсяги укладених договорів та наданих предметів лізингу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86301" y="4320832"/>
              <a:ext cx="847519" cy="847519"/>
            </a:xfrm>
            <a:prstGeom prst="ellipse">
              <a:avLst/>
            </a:prstGeom>
            <a:solidFill>
              <a:schemeClr val="accent6"/>
            </a:solidFill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839787" y="365125"/>
            <a:ext cx="8953437" cy="10613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uk-UA">
                <a:solidFill>
                  <a:schemeClr val="accent6"/>
                </a:solidFill>
              </a:rPr>
              <a:t>АНАЛІЗ ПРОПОЗИЦІЇ</a:t>
            </a:r>
            <a:endParaRPr b="1">
              <a:solidFill>
                <a:schemeClr val="accent6"/>
              </a:solidFill>
            </a:endParaRPr>
          </a:p>
        </p:txBody>
      </p:sp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ВПЕРЕД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19" name="Google Shape;119;p15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пропозиція виглядає ринковою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спеціальні умови існують лише на певні об’єкти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дилер підтверджує співпрацю з лізинговою компанією</a:t>
            </a:r>
            <a:endParaRPr/>
          </a:p>
        </p:txBody>
      </p:sp>
      <p:sp>
        <p:nvSpPr>
          <p:cNvPr id="120" name="Google Shape;120;p15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</a:rPr>
              <a:t>STOP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15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1638" lvl="0" marL="40163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«0% ставка фінансування на всі предмети лізингу»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«ХХХ% знижка на всі предмети лізингу»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«Акція завершується сьогодні через 2 години. Швидко внесіть аванс»</a:t>
            </a:r>
            <a:endParaRPr/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839787" y="365125"/>
            <a:ext cx="8953437" cy="10613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uk-UA">
                <a:solidFill>
                  <a:schemeClr val="accent6"/>
                </a:solidFill>
              </a:rPr>
              <a:t>УКЛАДЕННЯ ДОГОВОРУ </a:t>
            </a:r>
            <a:endParaRPr b="1">
              <a:solidFill>
                <a:schemeClr val="accent6"/>
              </a:solidFill>
            </a:endParaRPr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ВПЕРЕД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28" name="Google Shape;128;p16"/>
          <p:cNvSpPr txBox="1"/>
          <p:nvPr>
            <p:ph idx="2" type="body"/>
          </p:nvPr>
        </p:nvSpPr>
        <p:spPr>
          <a:xfrm>
            <a:off x="839787" y="2505074"/>
            <a:ext cx="5157787" cy="435292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спокійно вивчити умови договору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проконсультуватися з юристом, якому ВИ довіряєте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отримати договір «на руки»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текст договору</a:t>
            </a:r>
            <a:b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«на ознайомлення» </a:t>
            </a:r>
            <a:b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«на підпис»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</a:rPr>
              <a:t>STOP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0" name="Google Shape;130;p16"/>
          <p:cNvSpPr txBox="1"/>
          <p:nvPr>
            <p:ph idx="4" type="body"/>
          </p:nvPr>
        </p:nvSpPr>
        <p:spPr>
          <a:xfrm>
            <a:off x="6172200" y="2505075"/>
            <a:ext cx="5183187" cy="435292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1638" lvl="0" marL="40163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«договір «на винос» не даємо»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«договір надається лише для підпису»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«поставка протягом 90-180 днів» (наприклад, для звичайних транспортних засобів)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type="title"/>
          </p:nvPr>
        </p:nvSpPr>
        <p:spPr>
          <a:xfrm>
            <a:off x="839787" y="365125"/>
            <a:ext cx="8953437" cy="10613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uk-UA">
                <a:solidFill>
                  <a:schemeClr val="accent6"/>
                </a:solidFill>
              </a:rPr>
              <a:t>ПЛАТЕЖІ ЗГІДНО ДОГОВОРУ</a:t>
            </a:r>
            <a:endParaRPr b="1">
              <a:solidFill>
                <a:schemeClr val="accent6"/>
              </a:solidFill>
            </a:endParaRPr>
          </a:p>
        </p:txBody>
      </p:sp>
      <p:sp>
        <p:nvSpPr>
          <p:cNvPr id="136" name="Google Shape;136;p1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ВПЕРЕД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37" name="Google Shape;137;p17"/>
          <p:cNvSpPr txBox="1"/>
          <p:nvPr>
            <p:ph idx="2" type="body"/>
          </p:nvPr>
        </p:nvSpPr>
        <p:spPr>
          <a:xfrm>
            <a:off x="839787" y="2505074"/>
            <a:ext cx="5157787" cy="435292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7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лізинговий платіж (оплата першої частини вартості об’єкта лізингу)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адміністративний платіж (комісія) </a:t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✔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компенсація витрат (реєстрація, пенсійний фонд тощо)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38" name="Google Shape;138;p17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uk-UA" sz="4800">
                <a:solidFill>
                  <a:schemeClr val="lt1"/>
                </a:solidFill>
              </a:rPr>
              <a:t>STOP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9" name="Google Shape;139;p17"/>
          <p:cNvSpPr txBox="1"/>
          <p:nvPr>
            <p:ph idx="4" type="body"/>
          </p:nvPr>
        </p:nvSpPr>
        <p:spPr>
          <a:xfrm>
            <a:off x="6172200" y="2505075"/>
            <a:ext cx="5183187" cy="435292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1638" lvl="0" marL="40163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оплатити рахунок до укладення договору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плата за консультацію з укладення договору лізингу</a:t>
            </a:r>
            <a:endParaRPr/>
          </a:p>
          <a:p>
            <a:pPr indent="-4016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х"/>
            </a:pPr>
            <a:r>
              <a:rPr lang="uk-UA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плата за маркетингове дослідження</a:t>
            </a:r>
            <a:endParaRPr/>
          </a:p>
          <a:p>
            <a:pPr indent="-223838" lvl="0" marL="4016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8490" y="4399485"/>
            <a:ext cx="1524000" cy="447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logo_avtocred_1.jpg" id="146" name="Google Shape;146;p18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2227" y="3139129"/>
            <a:ext cx="952499" cy="5048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advanc.jpg" id="147" name="Google Shape;147;p18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407453" y="4362818"/>
            <a:ext cx="1162049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vab.gif" id="148" name="Google Shape;148;p18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05371" y="3310579"/>
            <a:ext cx="1381125" cy="4000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Ilta.jpg" id="149" name="Google Shape;149;p18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234719" y="3191517"/>
            <a:ext cx="857250" cy="6381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Logo_alpha_liz.png" id="150" name="Google Shape;150;p18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423520" y="3263555"/>
            <a:ext cx="1714500" cy="4952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otp.gif" id="151" name="Google Shape;151;p18">
            <a:hlinkClick r:id="rId14"/>
          </p:cNvPr>
          <p:cNvPicPr preferRelativeResize="0"/>
          <p:nvPr/>
        </p:nvPicPr>
        <p:blipFill/>
        <p:spPr>
          <a:xfrm>
            <a:off x="430225" y="2216445"/>
            <a:ext cx="2131415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http://www.uul.com.ua/images/content/porsche_logo_2.gif" id="152" name="Google Shape;152;p18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112176" y="2219726"/>
            <a:ext cx="17526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scania_1.jpeg" id="153" name="Google Shape;153;p18">
            <a:hlinkClick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924165" y="4260272"/>
            <a:ext cx="1438275" cy="6667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raiffeizen.gif" id="154" name="Google Shape;154;p18">
            <a:hlinkClick r:id="rId19"/>
          </p:cNvPr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2896625" y="3167704"/>
            <a:ext cx="1743075" cy="447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LOGO_TEKOM.jpg" id="155" name="Google Shape;155;p18">
            <a:hlinkClick r:id="rId21"/>
          </p:cNvPr>
          <p:cNvPicPr preferRelativeResize="0"/>
          <p:nvPr/>
        </p:nvPicPr>
        <p:blipFill/>
        <p:spPr>
          <a:xfrm>
            <a:off x="5283289" y="1938738"/>
            <a:ext cx="914400" cy="10001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http://www.uul.com.ua/images/content/%D0%AD%D0%A1%D0%9A%D0%90_%D0%9A%D0%B0%D0%BF%D0%B8%D1%82%D0%B0%D0%BB.png" id="156" name="Google Shape;156;p18">
            <a:hlinkClick r:id="rId22"/>
          </p:cNvPr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973396" y="5012779"/>
            <a:ext cx="1047749" cy="10477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uul.com.ua/images/content/%D0%A3%D0%9B%D0%A4_%D0%BB%D0%BE%D0%B3%D0%BE_%D1%81_%D0%BD%D0%B0%D0%BF%D1%80%D0%B0%D0%B2%D0%BB%D1%8F%D1%8E%D1%89%D0%B8%D0%BC%D0%B8.png" id="157" name="Google Shape;157;p18">
            <a:hlinkClick r:id="rId24"/>
          </p:cNvPr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3010750" y="1760662"/>
            <a:ext cx="1524000" cy="107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8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9566395" y="2153050"/>
            <a:ext cx="1428749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8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735611" y="4319443"/>
            <a:ext cx="1523320" cy="507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8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2867026" y="5430821"/>
            <a:ext cx="1484178" cy="21166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 txBox="1"/>
          <p:nvPr>
            <p:ph type="title"/>
          </p:nvPr>
        </p:nvSpPr>
        <p:spPr>
          <a:xfrm>
            <a:off x="0" y="38172"/>
            <a:ext cx="9729215" cy="1091488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uk-UA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Учасники Асоціації «Українське об’єднання лізингодавців»</a:t>
            </a:r>
            <a:endParaRPr b="1" sz="3600">
              <a:solidFill>
                <a:schemeClr val="lt1"/>
              </a:solidFill>
            </a:endParaRPr>
          </a:p>
        </p:txBody>
      </p:sp>
      <p:pic>
        <p:nvPicPr>
          <p:cNvPr descr="http://uul.com.ua/images/content/personal%20Ua%20leasing.jpg" id="162" name="Google Shape;162;p18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5102471" y="4927021"/>
            <a:ext cx="1276037" cy="1276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uul.com.ua/wp-content/uploads/2018/11/smol-badzhet.png" id="163" name="Google Shape;163;p18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6831789" y="5214513"/>
            <a:ext cx="2313373" cy="85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8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9437030" y="4128654"/>
            <a:ext cx="1687480" cy="112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8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9509269" y="5162957"/>
            <a:ext cx="1543003" cy="747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/>
          <p:nvPr/>
        </p:nvSpPr>
        <p:spPr>
          <a:xfrm>
            <a:off x="0" y="1366887"/>
            <a:ext cx="12192000" cy="5491113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9"/>
          <p:cNvSpPr txBox="1"/>
          <p:nvPr>
            <p:ph type="title"/>
          </p:nvPr>
        </p:nvSpPr>
        <p:spPr>
          <a:xfrm>
            <a:off x="2343865" y="0"/>
            <a:ext cx="6941536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8D08C"/>
              </a:buClr>
              <a:buSzPts val="1100"/>
              <a:buFont typeface="Arial"/>
              <a:buNone/>
            </a:pPr>
            <a:r>
              <a:rPr b="1" i="0" lang="uk-UA" sz="4400" u="none" cap="none" strike="noStrike">
                <a:solidFill>
                  <a:srgbClr val="A8D08C"/>
                </a:solidFill>
                <a:latin typeface="Arial"/>
                <a:ea typeface="Arial"/>
                <a:cs typeface="Arial"/>
                <a:sym typeface="Arial"/>
              </a:rPr>
              <a:t>ДЯКУЮ ЗА УВАГУ</a:t>
            </a:r>
            <a:endParaRPr/>
          </a:p>
        </p:txBody>
      </p:sp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139959" y="2373006"/>
            <a:ext cx="5062193" cy="3200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8"/>
              <a:buFont typeface="Arial"/>
              <a:buNone/>
            </a:pPr>
            <a:r>
              <a:rPr b="0" i="0" lang="uk-UA" sz="259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Марина Масіч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48"/>
              <a:buFont typeface="Arial"/>
              <a:buNone/>
            </a:pPr>
            <a:r>
              <a:rPr b="0" i="0" lang="uk-UA" sz="259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Генеральний директор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48"/>
              <a:buFont typeface="Arial"/>
              <a:buNone/>
            </a:pPr>
            <a:r>
              <a:rPr b="0" i="0" lang="uk-UA" sz="259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Асоціації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9"/>
              <a:buFont typeface="Arial"/>
              <a:buNone/>
            </a:pPr>
            <a:r>
              <a:rPr b="0" i="0" lang="uk-UA" sz="203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Українське об’єднання лізингодавців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9"/>
              <a:buFont typeface="Arial"/>
              <a:buNone/>
            </a:pPr>
            <a:r>
              <a:rPr b="0" i="0" lang="uk-UA" sz="203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+380 93 381 51 00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9"/>
              <a:buFont typeface="Arial"/>
              <a:buNone/>
            </a:pPr>
            <a:r>
              <a:rPr b="0" i="0" lang="uk-UA" sz="203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uul@uul.com.ua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9"/>
              <a:buFont typeface="Arial"/>
              <a:buNone/>
            </a:pPr>
            <a:r>
              <a:rPr b="0" i="0" lang="uk-UA" sz="203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www.uul.com.ua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9"/>
              <a:buFont typeface="Arial"/>
              <a:buNone/>
            </a:pPr>
            <a:r>
              <a:rPr b="0" i="0" lang="uk-UA" sz="203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http://www.facebook.com/leasingUkraine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2112" y="2282441"/>
            <a:ext cx="6849886" cy="3381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