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2C026B5-911D-45C5-86A7-C5ABF6F7F7D5}">
  <a:tblStyle styleId="{F2C026B5-911D-45C5-86A7-C5ABF6F7F7D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descr="C:\Users\admin\Pictures\uul.jpg"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68344" y="267494"/>
            <a:ext cx="1348643" cy="72008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1886848" y="202535"/>
            <a:ext cx="5358946" cy="8807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ru-RU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Фінансування малого та середнього бізнесу лізинговими компаніями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395536" y="3795886"/>
            <a:ext cx="5544616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65"/>
              <a:buNone/>
            </a:pPr>
            <a:r>
              <a:t/>
            </a:r>
            <a:endParaRPr sz="1665"/>
          </a:p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539552" y="1347614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139528" y="2483088"/>
            <a:ext cx="6943122" cy="8807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ПРЕЗЕНТАЦІЯ НА ТЕМУ: 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«Фінансовий та оперативний лізинг: поняття та основні характеристики. Розрахунок лізингових платежів. Лізинг та кредит: ключові відмінності.»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40755" y="1034181"/>
            <a:ext cx="5140668" cy="6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Приклад розрахунку сезонного графіку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237" name="Google Shape;237;p22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38" name="Google Shape;238;p22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aphicFrame>
        <p:nvGraphicFramePr>
          <p:cNvPr id="239" name="Google Shape;239;p22"/>
          <p:cNvGraphicFramePr/>
          <p:nvPr/>
        </p:nvGraphicFramePr>
        <p:xfrm>
          <a:off x="2051720" y="1096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{F2C026B5-911D-45C5-86A7-C5ABF6F7F7D5}</a:tableStyleId>
              </a:tblPr>
              <a:tblGrid>
                <a:gridCol w="272300"/>
                <a:gridCol w="884975"/>
                <a:gridCol w="1225350"/>
                <a:gridCol w="1310450"/>
                <a:gridCol w="1059425"/>
              </a:tblGrid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грн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Вартість ОЛ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1 000 000,00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Аванс (30%)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300 000,00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Сума фінансування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700 000,00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№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Період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Компенсація вартості ОЛ (тіло)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Винагорода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Платіж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25.02.2019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46 698.19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14 167.35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60 865.54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25.03.2019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46 698.19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12 454.07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59 152.26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25.04.2019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280 189.17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12 757.00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292 946.17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25.05.2019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280 189.17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8 349.10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288 538.27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25.06.2019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46 225.28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4 294.82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50 520.10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Всього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700 000.00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52 022.34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752 022.34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Приклад розрахунку ануїтетного графіку платежів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245" name="Google Shape;245;p23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46" name="Google Shape;246;p23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aphicFrame>
        <p:nvGraphicFramePr>
          <p:cNvPr id="247" name="Google Shape;247;p23"/>
          <p:cNvGraphicFramePr/>
          <p:nvPr/>
        </p:nvGraphicFramePr>
        <p:xfrm>
          <a:off x="2051720" y="1096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{F2C026B5-911D-45C5-86A7-C5ABF6F7F7D5}</a:tableStyleId>
              </a:tblPr>
              <a:tblGrid>
                <a:gridCol w="272300"/>
                <a:gridCol w="884975"/>
                <a:gridCol w="1225350"/>
                <a:gridCol w="1310450"/>
                <a:gridCol w="1059425"/>
              </a:tblGrid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грн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Вартість ОЛ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1 000 000,00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Аванс (30%)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300 000,00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Сума фінансування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700 000,00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№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Період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Компенсація вартості ОЛ (тіло)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Винагорода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Платіж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25.02.2019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135 625.84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14 167.35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149 793.19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25.03.2019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138 552.04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11 241.15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149 793.19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25.04.2019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139 766.15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10 027.04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149 793.19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25.05.2019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142 033.87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7 759.32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149 793.19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25.06.2019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144 022.10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5 771.63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149 793.73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Всього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700 000.00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48 966.49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748 966.49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4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Лізинг та кредит_ключові відмінності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253" name="Google Shape;253;p24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54" name="Google Shape;254;p24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255" name="Google Shape;255;p24"/>
          <p:cNvGrpSpPr/>
          <p:nvPr/>
        </p:nvGrpSpPr>
        <p:grpSpPr>
          <a:xfrm>
            <a:off x="1669264" y="1063236"/>
            <a:ext cx="6087604" cy="3703251"/>
            <a:chOff x="1212064" y="-136914"/>
            <a:chExt cx="6087604" cy="3703251"/>
          </a:xfrm>
        </p:grpSpPr>
        <p:sp>
          <p:nvSpPr>
            <p:cNvPr id="256" name="Google Shape;256;p24"/>
            <p:cNvSpPr/>
            <p:nvPr/>
          </p:nvSpPr>
          <p:spPr>
            <a:xfrm>
              <a:off x="2432335" y="179561"/>
              <a:ext cx="3386776" cy="3386776"/>
            </a:xfrm>
            <a:custGeom>
              <a:rect b="b" l="l" r="r" t="t"/>
              <a:pathLst>
                <a:path extrusionOk="0" h="120000" w="120000">
                  <a:moveTo>
                    <a:pt x="79279" y="6793"/>
                  </a:moveTo>
                  <a:lnTo>
                    <a:pt x="79279" y="6793"/>
                  </a:lnTo>
                  <a:cubicBezTo>
                    <a:pt x="103363" y="15520"/>
                    <a:pt x="118582" y="39336"/>
                    <a:pt x="116383" y="64858"/>
                  </a:cubicBezTo>
                  <a:cubicBezTo>
                    <a:pt x="114184" y="90379"/>
                    <a:pt x="95117" y="111241"/>
                    <a:pt x="69895" y="115720"/>
                  </a:cubicBezTo>
                  <a:cubicBezTo>
                    <a:pt x="44674" y="120199"/>
                    <a:pt x="19588" y="107178"/>
                    <a:pt x="8737" y="83974"/>
                  </a:cubicBezTo>
                  <a:cubicBezTo>
                    <a:pt x="-2115" y="60770"/>
                    <a:pt x="3973" y="33170"/>
                    <a:pt x="23580" y="16685"/>
                  </a:cubicBezTo>
                  <a:lnTo>
                    <a:pt x="21625" y="13908"/>
                  </a:lnTo>
                  <a:lnTo>
                    <a:pt x="29249" y="16309"/>
                  </a:lnTo>
                  <a:lnTo>
                    <a:pt x="29191" y="24657"/>
                  </a:lnTo>
                  <a:lnTo>
                    <a:pt x="27238" y="21882"/>
                  </a:lnTo>
                  <a:lnTo>
                    <a:pt x="27238" y="21882"/>
                  </a:lnTo>
                  <a:cubicBezTo>
                    <a:pt x="10022" y="36678"/>
                    <a:pt x="4861" y="61178"/>
                    <a:pt x="14644" y="81662"/>
                  </a:cubicBezTo>
                  <a:cubicBezTo>
                    <a:pt x="24428" y="102147"/>
                    <a:pt x="46727" y="113531"/>
                    <a:pt x="69057" y="109441"/>
                  </a:cubicBezTo>
                  <a:cubicBezTo>
                    <a:pt x="91386" y="105350"/>
                    <a:pt x="108202" y="86801"/>
                    <a:pt x="110089" y="64179"/>
                  </a:cubicBezTo>
                  <a:cubicBezTo>
                    <a:pt x="111976" y="41556"/>
                    <a:pt x="98466" y="20477"/>
                    <a:pt x="77123" y="12743"/>
                  </a:cubicBezTo>
                  <a:close/>
                </a:path>
              </a:pathLst>
            </a:custGeom>
            <a:solidFill>
              <a:srgbClr val="E7CFC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3322714" y="-136914"/>
              <a:ext cx="1606017" cy="1459005"/>
            </a:xfrm>
            <a:prstGeom prst="roundRect">
              <a:avLst>
                <a:gd fmla="val 16667" name="adj"/>
              </a:avLst>
            </a:prstGeom>
            <a:solidFill>
              <a:srgbClr val="BF504D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 txBox="1"/>
            <p:nvPr/>
          </p:nvSpPr>
          <p:spPr>
            <a:xfrm>
              <a:off x="3393937" y="-65691"/>
              <a:ext cx="1463571" cy="1316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 як і кредит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це можливість здійснити  модернізацію ОФ бех значних власних капіталовкладень.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4"/>
            <p:cNvSpPr/>
            <p:nvPr/>
          </p:nvSpPr>
          <p:spPr>
            <a:xfrm>
              <a:off x="5103727" y="405911"/>
              <a:ext cx="1736454" cy="1267831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4"/>
            <p:cNvSpPr txBox="1"/>
            <p:nvPr/>
          </p:nvSpPr>
          <p:spPr>
            <a:xfrm>
              <a:off x="5165617" y="467801"/>
              <a:ext cx="1612674" cy="1144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Лізингові платежі 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відносяться на собівартість продукції в повному обсязі, що знижує оподатковуваний прибуток.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4"/>
            <p:cNvSpPr/>
            <p:nvPr/>
          </p:nvSpPr>
          <p:spPr>
            <a:xfrm>
              <a:off x="5482953" y="1918072"/>
              <a:ext cx="1816715" cy="1066831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4"/>
            <p:cNvSpPr txBox="1"/>
            <p:nvPr/>
          </p:nvSpPr>
          <p:spPr>
            <a:xfrm>
              <a:off x="5535031" y="1970150"/>
              <a:ext cx="1712559" cy="962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Супутні витрати 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включаються в суму фінансування (страхування, офіційні платежі тощо)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4"/>
            <p:cNvSpPr/>
            <p:nvPr/>
          </p:nvSpPr>
          <p:spPr>
            <a:xfrm>
              <a:off x="3322714" y="2314123"/>
              <a:ext cx="1655600" cy="1165419"/>
            </a:xfrm>
            <a:prstGeom prst="roundRect">
              <a:avLst>
                <a:gd fmla="val 16667" name="adj"/>
              </a:avLst>
            </a:prstGeom>
            <a:solidFill>
              <a:srgbClr val="49ACC5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4"/>
            <p:cNvSpPr txBox="1"/>
            <p:nvPr/>
          </p:nvSpPr>
          <p:spPr>
            <a:xfrm>
              <a:off x="3379605" y="2371014"/>
              <a:ext cx="1541818" cy="1051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Швидкість  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оформлення лізингу в порівнянні з кредитом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4"/>
            <p:cNvSpPr/>
            <p:nvPr/>
          </p:nvSpPr>
          <p:spPr>
            <a:xfrm>
              <a:off x="1212064" y="2062093"/>
              <a:ext cx="1773030" cy="1067404"/>
            </a:xfrm>
            <a:prstGeom prst="roundRect">
              <a:avLst>
                <a:gd fmla="val 16667" name="adj"/>
              </a:avLst>
            </a:prstGeom>
            <a:solidFill>
              <a:srgbClr val="F79543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4"/>
            <p:cNvSpPr txBox="1"/>
            <p:nvPr/>
          </p:nvSpPr>
          <p:spPr>
            <a:xfrm>
              <a:off x="1264170" y="2114199"/>
              <a:ext cx="1668818" cy="963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Реєстрація ОЛ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здійснюється силами лізингової компанії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1241854" y="405911"/>
              <a:ext cx="1743550" cy="1067346"/>
            </a:xfrm>
            <a:prstGeom prst="roundRect">
              <a:avLst>
                <a:gd fmla="val 16667" name="adj"/>
              </a:avLst>
            </a:prstGeom>
            <a:solidFill>
              <a:srgbClr val="BF504D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4"/>
            <p:cNvSpPr txBox="1"/>
            <p:nvPr/>
          </p:nvSpPr>
          <p:spPr>
            <a:xfrm>
              <a:off x="1293958" y="458015"/>
              <a:ext cx="1639342" cy="9631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</a:t>
              </a:r>
              <a:r>
                <a:rPr lang="ru-RU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має нижчі вимоги до застави. ОЛ виступає заставою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74" name="Google Shape;274;p25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75" name="Google Shape;275;p2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ru-RU"/>
              <a:t>Дякую за увагу!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title"/>
          </p:nvPr>
        </p:nvSpPr>
        <p:spPr>
          <a:xfrm>
            <a:off x="457200" y="205979"/>
            <a:ext cx="7139136" cy="565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Поняття та характеристики лізингу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Char char="•"/>
            </a:pPr>
            <a:r>
              <a:rPr b="1" lang="ru-RU" sz="2400">
                <a:solidFill>
                  <a:srgbClr val="00B050"/>
                </a:solidFill>
              </a:rPr>
              <a:t>Лізинг</a:t>
            </a:r>
            <a:r>
              <a:rPr lang="ru-RU" sz="2400"/>
              <a:t> -   це   вид цивільно-правових відносин,  що виникають із договору лізингу.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400"/>
              <a:t>За  договором лізингу лізингодавець зобов'язується набути у  власність  річ  у постачальника  відповідно  до  встановлених  лізингоодержувачем специфікацій   та   умов   і   передати    її    у    користування лізингоодержувачу  на  визначений  строк  не  менше 1 року за встановлену плату (лізингові платежі).</a:t>
            </a:r>
            <a:endParaRPr sz="2400"/>
          </a:p>
        </p:txBody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555776" y="1923678"/>
            <a:ext cx="4032448" cy="576064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2D05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Законодавче регулювання лізингу в Україні</a:t>
            </a:r>
            <a:endParaRPr b="1" sz="2400">
              <a:solidFill>
                <a:srgbClr val="00B050"/>
              </a:solidFill>
            </a:endParaRPr>
          </a:p>
        </p:txBody>
      </p:sp>
      <p:grpSp>
        <p:nvGrpSpPr>
          <p:cNvPr id="111" name="Google Shape;111;p15"/>
          <p:cNvGrpSpPr/>
          <p:nvPr/>
        </p:nvGrpSpPr>
        <p:grpSpPr>
          <a:xfrm>
            <a:off x="2904140" y="1229327"/>
            <a:ext cx="3299719" cy="3299719"/>
            <a:chOff x="2446940" y="29177"/>
            <a:chExt cx="3299719" cy="3299719"/>
          </a:xfrm>
        </p:grpSpPr>
        <p:sp>
          <p:nvSpPr>
            <p:cNvPr id="112" name="Google Shape;112;p15"/>
            <p:cNvSpPr/>
            <p:nvPr/>
          </p:nvSpPr>
          <p:spPr>
            <a:xfrm>
              <a:off x="2719144" y="205669"/>
              <a:ext cx="2851023" cy="2851023"/>
            </a:xfrm>
            <a:prstGeom prst="pie">
              <a:avLst>
                <a:gd fmla="val 16200000" name="adj1"/>
                <a:gd fmla="val 0" name="adj2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 txBox="1"/>
            <p:nvPr/>
          </p:nvSpPr>
          <p:spPr>
            <a:xfrm>
              <a:off x="4232563" y="796578"/>
              <a:ext cx="1052163" cy="780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ЦКУ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719144" y="301382"/>
              <a:ext cx="2851023" cy="2851023"/>
            </a:xfrm>
            <a:prstGeom prst="pie">
              <a:avLst>
                <a:gd fmla="val 0" name="adj1"/>
                <a:gd fmla="val 5400000" name="adj2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 txBox="1"/>
            <p:nvPr/>
          </p:nvSpPr>
          <p:spPr>
            <a:xfrm>
              <a:off x="4232563" y="1780859"/>
              <a:ext cx="1052163" cy="780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ГКУ 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623432" y="301382"/>
              <a:ext cx="2851023" cy="2851023"/>
            </a:xfrm>
            <a:prstGeom prst="pie">
              <a:avLst>
                <a:gd fmla="val 5400000" name="adj1"/>
                <a:gd fmla="val 10800000" name="adj2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2908873" y="1780859"/>
              <a:ext cx="1052163" cy="780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ПКУ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2623432" y="205669"/>
              <a:ext cx="2851023" cy="2851023"/>
            </a:xfrm>
            <a:prstGeom prst="pie">
              <a:avLst>
                <a:gd fmla="val 10800000" name="adj1"/>
                <a:gd fmla="val 16200000" name="adj2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2908873" y="796578"/>
              <a:ext cx="1052163" cy="780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ЗУ «Про фінансовий лізинг»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542653" y="29177"/>
              <a:ext cx="3204006" cy="3204006"/>
            </a:xfrm>
            <a:custGeom>
              <a:rect b="b" l="l" r="r" t="t"/>
              <a:pathLst>
                <a:path extrusionOk="0" h="120000" w="120000">
                  <a:moveTo>
                    <a:pt x="60000" y="4067"/>
                  </a:moveTo>
                  <a:lnTo>
                    <a:pt x="60000" y="4067"/>
                  </a:lnTo>
                  <a:cubicBezTo>
                    <a:pt x="88941" y="4067"/>
                    <a:pt x="113103" y="26145"/>
                    <a:pt x="115706" y="54969"/>
                  </a:cubicBezTo>
                  <a:lnTo>
                    <a:pt x="119760" y="54969"/>
                  </a:lnTo>
                  <a:lnTo>
                    <a:pt x="112882" y="60000"/>
                  </a:lnTo>
                  <a:lnTo>
                    <a:pt x="105523" y="54969"/>
                  </a:lnTo>
                  <a:lnTo>
                    <a:pt x="109576" y="54969"/>
                  </a:lnTo>
                  <a:lnTo>
                    <a:pt x="109576" y="54969"/>
                  </a:lnTo>
                  <a:cubicBezTo>
                    <a:pt x="106994" y="29527"/>
                    <a:pt x="85573" y="10169"/>
                    <a:pt x="60000" y="10169"/>
                  </a:cubicBezTo>
                  <a:close/>
                </a:path>
              </a:pathLst>
            </a:custGeom>
            <a:gradFill>
              <a:gsLst>
                <a:gs pos="0">
                  <a:srgbClr val="8A8298"/>
                </a:gs>
                <a:gs pos="80000">
                  <a:srgbClr val="B5ABC9"/>
                </a:gs>
                <a:gs pos="100000">
                  <a:srgbClr val="B6AAC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542653" y="124890"/>
              <a:ext cx="3204006" cy="3204006"/>
            </a:xfrm>
            <a:custGeom>
              <a:rect b="b" l="l" r="r" t="t"/>
              <a:pathLst>
                <a:path extrusionOk="0" h="120000" w="120000">
                  <a:moveTo>
                    <a:pt x="115933" y="60000"/>
                  </a:moveTo>
                  <a:lnTo>
                    <a:pt x="115933" y="60000"/>
                  </a:lnTo>
                  <a:cubicBezTo>
                    <a:pt x="115933" y="88941"/>
                    <a:pt x="93855" y="113103"/>
                    <a:pt x="65031" y="115706"/>
                  </a:cubicBezTo>
                  <a:lnTo>
                    <a:pt x="65031" y="119760"/>
                  </a:lnTo>
                  <a:lnTo>
                    <a:pt x="60000" y="112882"/>
                  </a:lnTo>
                  <a:lnTo>
                    <a:pt x="65031" y="105523"/>
                  </a:lnTo>
                  <a:lnTo>
                    <a:pt x="65031" y="109576"/>
                  </a:lnTo>
                  <a:cubicBezTo>
                    <a:pt x="90473" y="106994"/>
                    <a:pt x="109831" y="85573"/>
                    <a:pt x="109831" y="60000"/>
                  </a:cubicBezTo>
                  <a:close/>
                </a:path>
              </a:pathLst>
            </a:custGeom>
            <a:gradFill>
              <a:gsLst>
                <a:gs pos="0">
                  <a:srgbClr val="8A8298"/>
                </a:gs>
                <a:gs pos="80000">
                  <a:srgbClr val="B5ABC9"/>
                </a:gs>
                <a:gs pos="100000">
                  <a:srgbClr val="B6AAC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446940" y="124890"/>
              <a:ext cx="3204006" cy="3204006"/>
            </a:xfrm>
            <a:custGeom>
              <a:rect b="b" l="l" r="r" t="t"/>
              <a:pathLst>
                <a:path extrusionOk="0" h="120000" w="120000">
                  <a:moveTo>
                    <a:pt x="60000" y="115933"/>
                  </a:moveTo>
                  <a:cubicBezTo>
                    <a:pt x="31059" y="115933"/>
                    <a:pt x="6897" y="93855"/>
                    <a:pt x="4294" y="65031"/>
                  </a:cubicBezTo>
                  <a:lnTo>
                    <a:pt x="240" y="65031"/>
                  </a:lnTo>
                  <a:lnTo>
                    <a:pt x="7118" y="60000"/>
                  </a:lnTo>
                  <a:lnTo>
                    <a:pt x="14477" y="65031"/>
                  </a:lnTo>
                  <a:lnTo>
                    <a:pt x="10424" y="65031"/>
                  </a:lnTo>
                  <a:lnTo>
                    <a:pt x="10424" y="65031"/>
                  </a:lnTo>
                  <a:cubicBezTo>
                    <a:pt x="13006" y="90473"/>
                    <a:pt x="34427" y="109831"/>
                    <a:pt x="60000" y="109831"/>
                  </a:cubicBezTo>
                  <a:close/>
                </a:path>
              </a:pathLst>
            </a:custGeom>
            <a:gradFill>
              <a:gsLst>
                <a:gs pos="0">
                  <a:srgbClr val="8A8298"/>
                </a:gs>
                <a:gs pos="80000">
                  <a:srgbClr val="B5ABC9"/>
                </a:gs>
                <a:gs pos="100000">
                  <a:srgbClr val="B6AAC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446940" y="29177"/>
              <a:ext cx="3204006" cy="3204006"/>
            </a:xfrm>
            <a:custGeom>
              <a:rect b="b" l="l" r="r" t="t"/>
              <a:pathLst>
                <a:path extrusionOk="0" h="120000" w="120000">
                  <a:moveTo>
                    <a:pt x="4067" y="60000"/>
                  </a:moveTo>
                  <a:lnTo>
                    <a:pt x="4067" y="60000"/>
                  </a:lnTo>
                  <a:cubicBezTo>
                    <a:pt x="4067" y="31059"/>
                    <a:pt x="26145" y="6897"/>
                    <a:pt x="54969" y="4294"/>
                  </a:cubicBezTo>
                  <a:lnTo>
                    <a:pt x="54969" y="240"/>
                  </a:lnTo>
                  <a:lnTo>
                    <a:pt x="60000" y="7118"/>
                  </a:lnTo>
                  <a:lnTo>
                    <a:pt x="54969" y="14477"/>
                  </a:lnTo>
                  <a:lnTo>
                    <a:pt x="54969" y="10424"/>
                  </a:lnTo>
                  <a:lnTo>
                    <a:pt x="54969" y="10424"/>
                  </a:lnTo>
                  <a:cubicBezTo>
                    <a:pt x="29527" y="13006"/>
                    <a:pt x="10169" y="34427"/>
                    <a:pt x="10169" y="60000"/>
                  </a:cubicBezTo>
                  <a:close/>
                </a:path>
              </a:pathLst>
            </a:custGeom>
            <a:gradFill>
              <a:gsLst>
                <a:gs pos="0">
                  <a:srgbClr val="8A8298"/>
                </a:gs>
                <a:gs pos="80000">
                  <a:srgbClr val="B5ABC9"/>
                </a:gs>
                <a:gs pos="100000">
                  <a:srgbClr val="B6AAC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15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25" name="Google Shape;125;p15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>
            <p:ph type="title"/>
          </p:nvPr>
        </p:nvSpPr>
        <p:spPr>
          <a:xfrm>
            <a:off x="457200" y="130324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Поняття та характеристики лізингу</a:t>
            </a:r>
            <a:endParaRPr>
              <a:solidFill>
                <a:srgbClr val="00B050"/>
              </a:solidFill>
            </a:endParaRPr>
          </a:p>
        </p:txBody>
      </p:sp>
      <p:grpSp>
        <p:nvGrpSpPr>
          <p:cNvPr id="131" name="Google Shape;131;p16"/>
          <p:cNvGrpSpPr/>
          <p:nvPr/>
        </p:nvGrpSpPr>
        <p:grpSpPr>
          <a:xfrm>
            <a:off x="611554" y="987582"/>
            <a:ext cx="7879997" cy="1152110"/>
            <a:chOff x="154354" y="8"/>
            <a:chExt cx="7879997" cy="1152110"/>
          </a:xfrm>
        </p:grpSpPr>
        <p:sp>
          <p:nvSpPr>
            <p:cNvPr id="132" name="Google Shape;132;p16"/>
            <p:cNvSpPr/>
            <p:nvPr/>
          </p:nvSpPr>
          <p:spPr>
            <a:xfrm>
              <a:off x="3322721" y="8"/>
              <a:ext cx="1594644" cy="60969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3352484" y="29771"/>
              <a:ext cx="1535118" cy="5501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650" lIns="73650" spcFirstLastPara="1" rIns="73650" wrap="square" tIns="73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900" u="none" cap="none" strike="noStrike">
                  <a:solidFill>
                    <a:srgbClr val="D6E3BC"/>
                  </a:solidFill>
                  <a:latin typeface="Arial"/>
                  <a:ea typeface="Arial"/>
                  <a:cs typeface="Arial"/>
                  <a:sym typeface="Arial"/>
                </a:rPr>
                <a:t>Лізинг</a:t>
              </a:r>
              <a:endParaRPr b="1" i="0" sz="2900" u="none" cap="none" strike="noStrike">
                <a:solidFill>
                  <a:srgbClr val="D6E3B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 rot="10075599">
              <a:off x="2667136" y="544727"/>
              <a:ext cx="662916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7A944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5" name="Google Shape;135;p16"/>
            <p:cNvSpPr/>
            <p:nvPr/>
          </p:nvSpPr>
          <p:spPr>
            <a:xfrm>
              <a:off x="154354" y="614056"/>
              <a:ext cx="2524679" cy="53806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 txBox="1"/>
            <p:nvPr/>
          </p:nvSpPr>
          <p:spPr>
            <a:xfrm>
              <a:off x="180620" y="640322"/>
              <a:ext cx="2472147" cy="4855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Фінансовий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 rot="682059">
              <a:off x="4909545" y="543725"/>
              <a:ext cx="797250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7A944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8" name="Google Shape;138;p16"/>
            <p:cNvSpPr/>
            <p:nvPr/>
          </p:nvSpPr>
          <p:spPr>
            <a:xfrm>
              <a:off x="5698975" y="576072"/>
              <a:ext cx="2335376" cy="561971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 txBox="1"/>
            <p:nvPr/>
          </p:nvSpPr>
          <p:spPr>
            <a:xfrm>
              <a:off x="5726408" y="603505"/>
              <a:ext cx="2280510" cy="5071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Оперативний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0" name="Google Shape;140;p16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41" name="Google Shape;141;p16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107504" y="2355726"/>
            <a:ext cx="4320480" cy="230425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Передача ОЛ в лізинг є об'єктом оподаткування ПДВ;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Передача ОЛ у лізинг для цілей оподаткування податком на прибуток прирівнюється до його продажу;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232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платіж складається з компенсації частини вартості автомобіля, процентів та комісії. ПДВ з повної вартості в момент передачі потрапляє до ПК. Проценти та комісії не є об'єктом оподаткування ПДВ;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232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право власності на автомобіль може перейти до лізингоодержувача одночасно зі сплатою останнього лізингового платежу (якщо це передбачено договором)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4797460" y="2397250"/>
            <a:ext cx="4320480" cy="230425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Передача ОЛ в лізинг не є об'єктом оподаткування ПДВ</a:t>
            </a: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Передача ОЛ в лізинг не змінює податкових зобов'язань з податку на прибуток орендодавця та орендаря;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232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100% лізингових платежів можна відносити до складу податкових витрат, а ПДВ за ними — до ПК;</a:t>
            </a:r>
            <a:endParaRPr/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232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32B30"/>
              </a:buClr>
              <a:buSzPts val="1100"/>
              <a:buFont typeface="Noto Sans Symbols"/>
              <a:buChar char="⮚"/>
            </a:pPr>
            <a:r>
              <a:rPr b="0" i="0" lang="ru-RU" sz="1100" u="none" cap="none" strike="noStrike">
                <a:solidFill>
                  <a:srgbClr val="232B30"/>
                </a:solidFill>
                <a:latin typeface="Arial"/>
                <a:ea typeface="Arial"/>
                <a:cs typeface="Arial"/>
                <a:sym typeface="Arial"/>
              </a:rPr>
              <a:t>Після закінчення строку договору автомобіль повертається лізингодавцю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/>
          <p:nvPr>
            <p:ph type="title"/>
          </p:nvPr>
        </p:nvSpPr>
        <p:spPr>
          <a:xfrm>
            <a:off x="457200" y="130324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Поняття та характеристики лізингу</a:t>
            </a:r>
            <a:endParaRPr>
              <a:solidFill>
                <a:srgbClr val="00B050"/>
              </a:solidFill>
            </a:endParaRPr>
          </a:p>
        </p:txBody>
      </p:sp>
      <p:grpSp>
        <p:nvGrpSpPr>
          <p:cNvPr id="149" name="Google Shape;149;p17"/>
          <p:cNvGrpSpPr/>
          <p:nvPr/>
        </p:nvGrpSpPr>
        <p:grpSpPr>
          <a:xfrm>
            <a:off x="457200" y="987582"/>
            <a:ext cx="8229594" cy="1152119"/>
            <a:chOff x="0" y="8"/>
            <a:chExt cx="8229594" cy="1152119"/>
          </a:xfrm>
        </p:grpSpPr>
        <p:sp>
          <p:nvSpPr>
            <p:cNvPr id="150" name="Google Shape;150;p17"/>
            <p:cNvSpPr/>
            <p:nvPr/>
          </p:nvSpPr>
          <p:spPr>
            <a:xfrm>
              <a:off x="3322721" y="8"/>
              <a:ext cx="1594644" cy="60969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7"/>
            <p:cNvSpPr txBox="1"/>
            <p:nvPr/>
          </p:nvSpPr>
          <p:spPr>
            <a:xfrm>
              <a:off x="3352484" y="29771"/>
              <a:ext cx="1535118" cy="5501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650" lIns="73650" spcFirstLastPara="1" rIns="73650" wrap="square" tIns="73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900" u="none" cap="none" strike="noStrike">
                  <a:solidFill>
                    <a:srgbClr val="D6E3BC"/>
                  </a:solidFill>
                  <a:latin typeface="Arial"/>
                  <a:ea typeface="Arial"/>
                  <a:cs typeface="Arial"/>
                  <a:sym typeface="Arial"/>
                </a:rPr>
                <a:t>Лізинг</a:t>
              </a:r>
              <a:endParaRPr b="1" i="0" sz="2900" u="none" cap="none" strike="noStrike">
                <a:solidFill>
                  <a:srgbClr val="D6E3B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7"/>
            <p:cNvSpPr/>
            <p:nvPr/>
          </p:nvSpPr>
          <p:spPr>
            <a:xfrm rot="10060394">
              <a:off x="2697808" y="546572"/>
              <a:ext cx="632200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7A944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3" name="Google Shape;153;p17"/>
            <p:cNvSpPr/>
            <p:nvPr/>
          </p:nvSpPr>
          <p:spPr>
            <a:xfrm>
              <a:off x="0" y="614056"/>
              <a:ext cx="2947941" cy="53806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26266" y="640322"/>
              <a:ext cx="2895409" cy="4855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Зворотний лізинг 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7"/>
            <p:cNvSpPr/>
            <p:nvPr/>
          </p:nvSpPr>
          <p:spPr>
            <a:xfrm rot="722724">
              <a:off x="4911290" y="532574"/>
              <a:ext cx="551856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7A944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6" name="Google Shape;156;p17"/>
            <p:cNvSpPr/>
            <p:nvPr/>
          </p:nvSpPr>
          <p:spPr>
            <a:xfrm>
              <a:off x="5318154" y="590156"/>
              <a:ext cx="2911440" cy="561971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5345587" y="617589"/>
              <a:ext cx="2856574" cy="5071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Сублізинг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p17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59" name="Google Shape;159;p17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0" name="Google Shape;160;p17"/>
          <p:cNvSpPr/>
          <p:nvPr/>
        </p:nvSpPr>
        <p:spPr>
          <a:xfrm>
            <a:off x="539552" y="2931790"/>
            <a:ext cx="2808312" cy="169145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договір лізингу, який передбачає набуття лізингодавцем майна у власника і передачу цього майна йому у лізинг.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3635896" y="2643758"/>
            <a:ext cx="5482044" cy="205774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особливий вид відносин, що виникають у зв'язку з переуступкою прав користування предметом лізингу третій особі, та оформляється договором сублізингу.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Особа, що здійснює сублізинг, приймає предмет лізингу в лізингодавця за договором лізингу і передає його в тимчасове користування  лізингоодержувачу за договором сублізингу. Згідно з чинним законодавством переуступка лізингоодержувачем третій особі своїх зобов'язань щодо виплати їй лізингових платежів не допускається.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1619672" y="2211710"/>
            <a:ext cx="360040" cy="462533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6948264" y="2181225"/>
            <a:ext cx="360040" cy="462533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457200" y="195486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 sz="2400"/>
              <a:t>Об’єкт лізингу</a:t>
            </a:r>
            <a:endParaRPr b="1" sz="2400"/>
          </a:p>
        </p:txBody>
      </p:sp>
      <p:grpSp>
        <p:nvGrpSpPr>
          <p:cNvPr id="170" name="Google Shape;170;p18"/>
          <p:cNvGrpSpPr/>
          <p:nvPr/>
        </p:nvGrpSpPr>
        <p:grpSpPr>
          <a:xfrm>
            <a:off x="457200" y="508586"/>
            <a:ext cx="8196203" cy="2918172"/>
            <a:chOff x="0" y="241092"/>
            <a:chExt cx="8196203" cy="2918172"/>
          </a:xfrm>
        </p:grpSpPr>
        <p:sp>
          <p:nvSpPr>
            <p:cNvPr id="171" name="Google Shape;171;p18"/>
            <p:cNvSpPr/>
            <p:nvPr/>
          </p:nvSpPr>
          <p:spPr>
            <a:xfrm>
              <a:off x="917350" y="241092"/>
              <a:ext cx="6456561" cy="2918172"/>
            </a:xfrm>
            <a:prstGeom prst="blockArc">
              <a:avLst>
                <a:gd fmla="val 21599997" name="adj1"/>
                <a:gd fmla="val 10799997" name="adj2"/>
                <a:gd fmla="val 1876" name="adj3"/>
              </a:avLst>
            </a:prstGeom>
            <a:gradFill>
              <a:gsLst>
                <a:gs pos="0">
                  <a:srgbClr val="FFD7B9"/>
                </a:gs>
                <a:gs pos="35000">
                  <a:srgbClr val="FFE1CC"/>
                </a:gs>
                <a:gs pos="100000">
                  <a:srgbClr val="FFF4E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8"/>
            <p:cNvSpPr/>
            <p:nvPr/>
          </p:nvSpPr>
          <p:spPr>
            <a:xfrm>
              <a:off x="917350" y="241092"/>
              <a:ext cx="6456561" cy="2918172"/>
            </a:xfrm>
            <a:prstGeom prst="blockArc">
              <a:avLst>
                <a:gd fmla="val 10799997" name="adj1"/>
                <a:gd fmla="val 21599997" name="adj2"/>
                <a:gd fmla="val 1876" name="adj3"/>
              </a:avLst>
            </a:prstGeom>
            <a:gradFill>
              <a:gsLst>
                <a:gs pos="0">
                  <a:srgbClr val="FFD7B9"/>
                </a:gs>
                <a:gs pos="35000">
                  <a:srgbClr val="FFE1CC"/>
                </a:gs>
                <a:gs pos="100000">
                  <a:srgbClr val="FFF4E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8"/>
            <p:cNvSpPr/>
            <p:nvPr/>
          </p:nvSpPr>
          <p:spPr>
            <a:xfrm>
              <a:off x="2602635" y="425821"/>
              <a:ext cx="3024329" cy="2523079"/>
            </a:xfrm>
            <a:prstGeom prst="ellipse">
              <a:avLst/>
            </a:prstGeom>
            <a:gradFill>
              <a:gsLst>
                <a:gs pos="0">
                  <a:srgbClr val="FFBD80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8"/>
            <p:cNvSpPr txBox="1"/>
            <p:nvPr/>
          </p:nvSpPr>
          <p:spPr>
            <a:xfrm>
              <a:off x="3045538" y="795317"/>
              <a:ext cx="2138523" cy="17840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900">
                  <a:solidFill>
                    <a:srgbClr val="00B050"/>
                  </a:solidFill>
                  <a:latin typeface="Arial"/>
                  <a:ea typeface="Arial"/>
                  <a:cs typeface="Arial"/>
                  <a:sym typeface="Arial"/>
                </a:rPr>
                <a:t>Предметом договору лізингу можуть бути виключно об'єкти основних фондів</a:t>
              </a:r>
              <a:endParaRPr sz="19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0" y="886308"/>
              <a:ext cx="1895255" cy="1627745"/>
            </a:xfrm>
            <a:prstGeom prst="ellipse">
              <a:avLst/>
            </a:prstGeom>
            <a:gradFill>
              <a:gsLst>
                <a:gs pos="0">
                  <a:srgbClr val="FFBD80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8"/>
            <p:cNvSpPr txBox="1"/>
            <p:nvPr/>
          </p:nvSpPr>
          <p:spPr>
            <a:xfrm>
              <a:off x="277554" y="1124686"/>
              <a:ext cx="1340147" cy="11509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Рухоме майно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8"/>
            <p:cNvSpPr/>
            <p:nvPr/>
          </p:nvSpPr>
          <p:spPr>
            <a:xfrm>
              <a:off x="6491065" y="866951"/>
              <a:ext cx="1705138" cy="1666450"/>
            </a:xfrm>
            <a:prstGeom prst="ellipse">
              <a:avLst/>
            </a:prstGeom>
            <a:gradFill>
              <a:gsLst>
                <a:gs pos="0">
                  <a:srgbClr val="FFBD80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8"/>
            <p:cNvSpPr txBox="1"/>
            <p:nvPr/>
          </p:nvSpPr>
          <p:spPr>
            <a:xfrm>
              <a:off x="6740777" y="1110997"/>
              <a:ext cx="1205714" cy="11783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Нерухоме майно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" name="Google Shape;179;p18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80" name="Google Shape;180;p18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1" name="Google Shape;181;p18"/>
          <p:cNvSpPr/>
          <p:nvPr/>
        </p:nvSpPr>
        <p:spPr>
          <a:xfrm>
            <a:off x="611560" y="3795886"/>
            <a:ext cx="7848872" cy="64807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  можуть бути предметом лізингу земельні ділянки та інші </a:t>
            </a:r>
            <a:br>
              <a:rPr b="1"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природні  об'єкти,  єдині  майнові  комплекси  підприємств  та  їх </a:t>
            </a:r>
            <a:br>
              <a:rPr b="1"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відокремлені структурні підрозділи (філії, цехи, дільниці)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Суб'єкти лізингу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187" name="Google Shape;187;p19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188" name="Google Shape;188;p19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89" name="Google Shape;189;p19"/>
          <p:cNvGrpSpPr/>
          <p:nvPr/>
        </p:nvGrpSpPr>
        <p:grpSpPr>
          <a:xfrm>
            <a:off x="611566" y="771550"/>
            <a:ext cx="8067181" cy="3806727"/>
            <a:chOff x="162418" y="-428600"/>
            <a:chExt cx="8067181" cy="3806727"/>
          </a:xfrm>
        </p:grpSpPr>
        <p:sp>
          <p:nvSpPr>
            <p:cNvPr id="190" name="Google Shape;190;p19"/>
            <p:cNvSpPr/>
            <p:nvPr/>
          </p:nvSpPr>
          <p:spPr>
            <a:xfrm>
              <a:off x="2890658" y="-428600"/>
              <a:ext cx="2448282" cy="1862517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9"/>
            <p:cNvSpPr txBox="1"/>
            <p:nvPr/>
          </p:nvSpPr>
          <p:spPr>
            <a:xfrm>
              <a:off x="2945209" y="-374049"/>
              <a:ext cx="2339180" cy="175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Лізингодавець</a:t>
              </a: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юридична особа,  яка передає право  володіння 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та користування предметом лізингу лізингоодержувачу</a:t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9"/>
            <p:cNvSpPr/>
            <p:nvPr/>
          </p:nvSpPr>
          <p:spPr>
            <a:xfrm rot="2035449">
              <a:off x="5559418" y="797517"/>
              <a:ext cx="1049763" cy="307304"/>
            </a:xfrm>
            <a:prstGeom prst="left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A3B090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9"/>
            <p:cNvSpPr txBox="1"/>
            <p:nvPr/>
          </p:nvSpPr>
          <p:spPr>
            <a:xfrm rot="2035449">
              <a:off x="5651609" y="858978"/>
              <a:ext cx="865381" cy="1843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9"/>
            <p:cNvSpPr/>
            <p:nvPr/>
          </p:nvSpPr>
          <p:spPr>
            <a:xfrm>
              <a:off x="5781317" y="1515610"/>
              <a:ext cx="2448282" cy="1862517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5835868" y="1570161"/>
              <a:ext cx="2339180" cy="175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Продавець</a:t>
              </a: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(постачальник) - фізична або юридична особа, в якої 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лізингодавець набуває  річ,  що  в  наступному  буде  передана  як 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предмет лізингу лізингоодержувачу</a:t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9"/>
            <p:cNvSpPr/>
            <p:nvPr/>
          </p:nvSpPr>
          <p:spPr>
            <a:xfrm rot="-10711904">
              <a:off x="3549173" y="2221205"/>
              <a:ext cx="1293671" cy="307304"/>
            </a:xfrm>
            <a:prstGeom prst="left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9"/>
            <p:cNvSpPr txBox="1"/>
            <p:nvPr/>
          </p:nvSpPr>
          <p:spPr>
            <a:xfrm rot="88096">
              <a:off x="3641364" y="2282666"/>
              <a:ext cx="1109289" cy="1843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9"/>
            <p:cNvSpPr/>
            <p:nvPr/>
          </p:nvSpPr>
          <p:spPr>
            <a:xfrm>
              <a:off x="162418" y="1371588"/>
              <a:ext cx="2448282" cy="1862517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9"/>
            <p:cNvSpPr txBox="1"/>
            <p:nvPr/>
          </p:nvSpPr>
          <p:spPr>
            <a:xfrm>
              <a:off x="216969" y="1426139"/>
              <a:ext cx="2339180" cy="175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Лізингоодержувач</a:t>
              </a: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фізична або  юридична  особа,  яка отримує 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право   володіння   та   користування   предметом   лізингу    від 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лізингодавця</a:t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9"/>
            <p:cNvSpPr/>
            <p:nvPr/>
          </p:nvSpPr>
          <p:spPr>
            <a:xfrm rot="-2005094">
              <a:off x="1522797" y="689386"/>
              <a:ext cx="1117682" cy="307304"/>
            </a:xfrm>
            <a:prstGeom prst="left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9"/>
            <p:cNvSpPr txBox="1"/>
            <p:nvPr/>
          </p:nvSpPr>
          <p:spPr>
            <a:xfrm rot="-2005094">
              <a:off x="1614988" y="750847"/>
              <a:ext cx="933300" cy="1843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Розрахунок лізингових платежів</a:t>
            </a:r>
            <a:endParaRPr b="1" sz="2400">
              <a:solidFill>
                <a:srgbClr val="00B050"/>
              </a:solidFill>
            </a:endParaRPr>
          </a:p>
        </p:txBody>
      </p:sp>
      <p:grpSp>
        <p:nvGrpSpPr>
          <p:cNvPr id="207" name="Google Shape;207;p20"/>
          <p:cNvGrpSpPr/>
          <p:nvPr/>
        </p:nvGrpSpPr>
        <p:grpSpPr>
          <a:xfrm>
            <a:off x="755580" y="1203586"/>
            <a:ext cx="7556694" cy="3181244"/>
            <a:chOff x="298380" y="3436"/>
            <a:chExt cx="7556694" cy="3181244"/>
          </a:xfrm>
        </p:grpSpPr>
        <p:sp>
          <p:nvSpPr>
            <p:cNvPr id="208" name="Google Shape;208;p20"/>
            <p:cNvSpPr/>
            <p:nvPr/>
          </p:nvSpPr>
          <p:spPr>
            <a:xfrm>
              <a:off x="3034667" y="3436"/>
              <a:ext cx="1872210" cy="1560620"/>
            </a:xfrm>
            <a:prstGeom prst="ellipse">
              <a:avLst/>
            </a:pr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0"/>
            <p:cNvSpPr txBox="1"/>
            <p:nvPr/>
          </p:nvSpPr>
          <p:spPr>
            <a:xfrm>
              <a:off x="3308846" y="231984"/>
              <a:ext cx="1323852" cy="110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Графіки погашення лізингових платежів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0"/>
            <p:cNvSpPr/>
            <p:nvPr/>
          </p:nvSpPr>
          <p:spPr>
            <a:xfrm rot="9116092">
              <a:off x="2170879" y="1351390"/>
              <a:ext cx="773468" cy="37161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F504D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0"/>
            <p:cNvSpPr txBox="1"/>
            <p:nvPr/>
          </p:nvSpPr>
          <p:spPr>
            <a:xfrm rot="-1683908">
              <a:off x="2275809" y="1399488"/>
              <a:ext cx="661983" cy="222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0"/>
            <p:cNvSpPr/>
            <p:nvPr/>
          </p:nvSpPr>
          <p:spPr>
            <a:xfrm>
              <a:off x="298380" y="1659635"/>
              <a:ext cx="1787339" cy="1211277"/>
            </a:xfrm>
            <a:prstGeom prst="ellipse">
              <a:avLst/>
            </a:prstGeom>
            <a:gradFill>
              <a:gsLst>
                <a:gs pos="0">
                  <a:srgbClr val="982D2B"/>
                </a:gs>
                <a:gs pos="80000">
                  <a:srgbClr val="C83D39"/>
                </a:gs>
                <a:gs pos="100000">
                  <a:srgbClr val="CC3A3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0"/>
            <p:cNvSpPr txBox="1"/>
            <p:nvPr/>
          </p:nvSpPr>
          <p:spPr>
            <a:xfrm>
              <a:off x="560130" y="1837022"/>
              <a:ext cx="1263839" cy="8565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spcFirstLastPara="1" rIns="21575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Рівними частинами</a:t>
              </a:r>
              <a:endParaRPr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0"/>
            <p:cNvSpPr/>
            <p:nvPr/>
          </p:nvSpPr>
          <p:spPr>
            <a:xfrm rot="1531735">
              <a:off x="5079287" y="1344551"/>
              <a:ext cx="909528" cy="37161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B9952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0"/>
            <p:cNvSpPr txBox="1"/>
            <p:nvPr/>
          </p:nvSpPr>
          <p:spPr>
            <a:xfrm rot="1531735">
              <a:off x="5084729" y="1394851"/>
              <a:ext cx="798043" cy="222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0"/>
            <p:cNvSpPr/>
            <p:nvPr/>
          </p:nvSpPr>
          <p:spPr>
            <a:xfrm>
              <a:off x="6166683" y="1689189"/>
              <a:ext cx="1688391" cy="1092993"/>
            </a:xfrm>
            <a:prstGeom prst="ellipse">
              <a:avLst/>
            </a:prstGeom>
            <a:gradFill>
              <a:gsLst>
                <a:gs pos="0">
                  <a:srgbClr val="947430"/>
                </a:gs>
                <a:gs pos="80000">
                  <a:srgbClr val="C3993F"/>
                </a:gs>
                <a:gs pos="100000">
                  <a:srgbClr val="C69A3D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0"/>
            <p:cNvSpPr txBox="1"/>
            <p:nvPr/>
          </p:nvSpPr>
          <p:spPr>
            <a:xfrm>
              <a:off x="6413942" y="1849254"/>
              <a:ext cx="1193873" cy="772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spcFirstLastPara="1" rIns="21575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Ануїтетний</a:t>
              </a:r>
              <a:endParaRPr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0"/>
            <p:cNvSpPr/>
            <p:nvPr/>
          </p:nvSpPr>
          <p:spPr>
            <a:xfrm rot="5402323">
              <a:off x="3830251" y="1634148"/>
              <a:ext cx="279644" cy="37161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99B95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0"/>
            <p:cNvSpPr txBox="1"/>
            <p:nvPr/>
          </p:nvSpPr>
          <p:spPr>
            <a:xfrm rot="-5397677">
              <a:off x="3872226" y="1666525"/>
              <a:ext cx="195751" cy="222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0"/>
            <p:cNvSpPr/>
            <p:nvPr/>
          </p:nvSpPr>
          <p:spPr>
            <a:xfrm>
              <a:off x="3034677" y="2091687"/>
              <a:ext cx="1869686" cy="1092993"/>
            </a:xfrm>
            <a:prstGeom prst="ellipse">
              <a:avLst/>
            </a:prstGeom>
            <a:gradFill>
              <a:gsLst>
                <a:gs pos="0">
                  <a:srgbClr val="739235"/>
                </a:gs>
                <a:gs pos="80000">
                  <a:srgbClr val="98BF47"/>
                </a:gs>
                <a:gs pos="100000">
                  <a:srgbClr val="99C34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0"/>
            <p:cNvSpPr txBox="1"/>
            <p:nvPr/>
          </p:nvSpPr>
          <p:spPr>
            <a:xfrm>
              <a:off x="3308486" y="2251752"/>
              <a:ext cx="1322068" cy="772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spcFirstLastPara="1" rIns="21575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Сезонний</a:t>
              </a:r>
              <a:endParaRPr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20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23" name="Google Shape;223;p20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/>
          <p:nvPr>
            <p:ph type="title"/>
          </p:nvPr>
        </p:nvSpPr>
        <p:spPr>
          <a:xfrm>
            <a:off x="457200" y="205979"/>
            <a:ext cx="7139136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None/>
            </a:pPr>
            <a:r>
              <a:rPr b="1" lang="ru-RU" sz="2400">
                <a:solidFill>
                  <a:srgbClr val="00B050"/>
                </a:solidFill>
              </a:rPr>
              <a:t>Приклад розрахунку графіку платежів рівними частинами</a:t>
            </a:r>
            <a:endParaRPr b="1" sz="2400">
              <a:solidFill>
                <a:srgbClr val="00B050"/>
              </a:solidFill>
            </a:endParaRPr>
          </a:p>
        </p:txBody>
      </p:sp>
      <p:sp>
        <p:nvSpPr>
          <p:cNvPr id="229" name="Google Shape;229;p21"/>
          <p:cNvSpPr txBox="1"/>
          <p:nvPr>
            <p:ph idx="11" type="ftr"/>
          </p:nvPr>
        </p:nvSpPr>
        <p:spPr>
          <a:xfrm>
            <a:off x="467544" y="4767263"/>
            <a:ext cx="763284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Фінансування малого та середнього бізнесу лізинговими компаніями</a:t>
            </a:r>
            <a:endParaRPr/>
          </a:p>
        </p:txBody>
      </p:sp>
      <p:sp>
        <p:nvSpPr>
          <p:cNvPr id="230" name="Google Shape;230;p21"/>
          <p:cNvSpPr txBox="1"/>
          <p:nvPr>
            <p:ph idx="12" type="sldNum"/>
          </p:nvPr>
        </p:nvSpPr>
        <p:spPr>
          <a:xfrm>
            <a:off x="8100392" y="4767263"/>
            <a:ext cx="586408" cy="27384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aphicFrame>
        <p:nvGraphicFramePr>
          <p:cNvPr id="231" name="Google Shape;231;p21"/>
          <p:cNvGraphicFramePr/>
          <p:nvPr/>
        </p:nvGraphicFramePr>
        <p:xfrm>
          <a:off x="2051720" y="1096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{F2C026B5-911D-45C5-86A7-C5ABF6F7F7D5}</a:tableStyleId>
              </a:tblPr>
              <a:tblGrid>
                <a:gridCol w="272300"/>
                <a:gridCol w="884975"/>
                <a:gridCol w="1225350"/>
                <a:gridCol w="1310450"/>
                <a:gridCol w="1059425"/>
              </a:tblGrid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грн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Вартість ОЛ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1 000 000,00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Аванс (30%)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300 000,00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Сума фінансування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700 000,00  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№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Період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Компенсація вартості ОЛ (тіло)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Винагорода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Платіж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25.02.2019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14 167.35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154 167.35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25.03.2019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11 181.49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151 181.49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25.04.2019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9 939.12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149 939.12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25.05.2019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7 670.81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147 670.81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25.06.2019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5 710.90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676A6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145 710.90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9525" marB="0" marR="9525" marL="95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Всього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700 000.00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48 669.67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000" u="none" cap="none" strike="noStrike">
                          <a:solidFill>
                            <a:srgbClr val="ED55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748 669.67</a:t>
                      </a:r>
                      <a:endParaRPr/>
                    </a:p>
                  </a:txBody>
                  <a:tcPr marT="9525" marB="0" marR="9525" marL="95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